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2"/>
  </p:notesMasterIdLst>
  <p:sldIdLst>
    <p:sldId id="332" r:id="rId5"/>
    <p:sldId id="460" r:id="rId6"/>
    <p:sldId id="426" r:id="rId7"/>
    <p:sldId id="392" r:id="rId8"/>
    <p:sldId id="393" r:id="rId9"/>
    <p:sldId id="396" r:id="rId10"/>
    <p:sldId id="394" r:id="rId11"/>
    <p:sldId id="395" r:id="rId12"/>
    <p:sldId id="407" r:id="rId13"/>
    <p:sldId id="408" r:id="rId14"/>
    <p:sldId id="409" r:id="rId15"/>
    <p:sldId id="412" r:id="rId16"/>
    <p:sldId id="410" r:id="rId17"/>
    <p:sldId id="411" r:id="rId18"/>
    <p:sldId id="413" r:id="rId19"/>
    <p:sldId id="414" r:id="rId20"/>
    <p:sldId id="427" r:id="rId21"/>
    <p:sldId id="428" r:id="rId22"/>
    <p:sldId id="429" r:id="rId23"/>
    <p:sldId id="433" r:id="rId24"/>
    <p:sldId id="430" r:id="rId25"/>
    <p:sldId id="431" r:id="rId26"/>
    <p:sldId id="432" r:id="rId27"/>
    <p:sldId id="434" r:id="rId28"/>
    <p:sldId id="435" r:id="rId29"/>
    <p:sldId id="398" r:id="rId30"/>
    <p:sldId id="397" r:id="rId31"/>
    <p:sldId id="416" r:id="rId32"/>
    <p:sldId id="417" r:id="rId33"/>
    <p:sldId id="418" r:id="rId34"/>
    <p:sldId id="399" r:id="rId35"/>
    <p:sldId id="419" r:id="rId36"/>
    <p:sldId id="420" r:id="rId37"/>
    <p:sldId id="400" r:id="rId38"/>
    <p:sldId id="423" r:id="rId39"/>
    <p:sldId id="401" r:id="rId40"/>
    <p:sldId id="402" r:id="rId41"/>
    <p:sldId id="403" r:id="rId42"/>
    <p:sldId id="404" r:id="rId43"/>
    <p:sldId id="405" r:id="rId44"/>
    <p:sldId id="406" r:id="rId45"/>
    <p:sldId id="436" r:id="rId46"/>
    <p:sldId id="437" r:id="rId47"/>
    <p:sldId id="439" r:id="rId48"/>
    <p:sldId id="438" r:id="rId49"/>
    <p:sldId id="440" r:id="rId50"/>
    <p:sldId id="441" r:id="rId51"/>
    <p:sldId id="442" r:id="rId52"/>
    <p:sldId id="443" r:id="rId53"/>
    <p:sldId id="444" r:id="rId54"/>
    <p:sldId id="445" r:id="rId55"/>
    <p:sldId id="446" r:id="rId56"/>
    <p:sldId id="447" r:id="rId57"/>
    <p:sldId id="448" r:id="rId58"/>
    <p:sldId id="449" r:id="rId59"/>
    <p:sldId id="450" r:id="rId60"/>
    <p:sldId id="451" r:id="rId61"/>
    <p:sldId id="461" r:id="rId62"/>
    <p:sldId id="452" r:id="rId63"/>
    <p:sldId id="453" r:id="rId64"/>
    <p:sldId id="454" r:id="rId65"/>
    <p:sldId id="455" r:id="rId66"/>
    <p:sldId id="456" r:id="rId67"/>
    <p:sldId id="457" r:id="rId68"/>
    <p:sldId id="458" r:id="rId69"/>
    <p:sldId id="459" r:id="rId70"/>
    <p:sldId id="391" r:id="rId71"/>
  </p:sldIdLst>
  <p:sldSz cx="16256000" cy="9144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94673" autoAdjust="0"/>
  </p:normalViewPr>
  <p:slideViewPr>
    <p:cSldViewPr>
      <p:cViewPr varScale="1">
        <p:scale>
          <a:sx n="79" d="100"/>
          <a:sy n="79" d="100"/>
        </p:scale>
        <p:origin x="834" y="96"/>
      </p:cViewPr>
      <p:guideLst>
        <p:guide orient="horz" pos="2880"/>
        <p:guide pos="5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81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848893-0DB6-44F9-9826-F889625C13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9A76C-19BF-4B80-9B15-530FB74949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56CA4D7-883A-467D-9327-5AC028E650B8}" type="datetimeFigureOut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1AE2AEC-2D46-4340-8B26-02183DA118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E266F51-8D3F-4FE4-A5A0-E19F30CEC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53" tIns="48327" rIns="96653" bIns="4832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D5813-A0E6-4BD6-A45E-DE7F180389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FFB0F-7939-4D59-88CE-207B2FC69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E3DED5-01F4-4586-9B47-FE6DBE0F05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E3DED5-01F4-4586-9B47-FE6DBE0F0581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43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0F516-6882-447C-BC02-F507B77C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F5C-8285-49E0-8D4B-6BA2C158216A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2BC96-E833-42F0-9B41-597B5DAEE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DD500-78B9-4DA6-9E24-03D6D6D2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FDB99-AAA6-4945-810A-70066AE6AAA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CDCAE-B15A-49E0-B25E-D5CB32C50892}"/>
              </a:ext>
            </a:extLst>
          </p:cNvPr>
          <p:cNvSpPr/>
          <p:nvPr userDrawn="1"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1885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18BF8-0C61-4838-AB2A-C0AB18034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32430-692C-43CE-9612-3C9B8510D12E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A4FAF-3BD3-4230-9F9A-FCD09F78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FB0FE-BE86-416E-9CD8-DD461B5E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718DE-73BE-4C94-8EDB-910C6C8447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006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E0CD1-F37C-40DF-9B3C-53C185731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0EB0F-15A9-4180-8AB2-EE2A08A090A1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E84FF-10E0-4F56-9233-BC21284E5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F1A39-D6F0-47C6-A879-98633C96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59BAC-5708-4D0D-B7E9-DF41675E97E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0090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5D855-917E-44E6-902E-CE3BC05F6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E5269-ACBD-4FFB-92EB-CCE0687C40A5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173F6-502D-42B9-82BF-E341897A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B5CA8-FDD1-44D3-9907-BCB9818A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7AF7B-F436-46AA-B354-9E0BDB9DC8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3" y="5875867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3" y="3875619"/>
            <a:ext cx="138176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F39A4-D63A-4EE5-9F6A-860BF6EA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98D61-9E82-4164-B75C-790302F40F26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230A6-017C-4DF7-9CD7-2E7DC483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34E92-6815-45CF-AB53-7205B7FF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C9995-9F8F-410D-B7EA-29F0072001A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685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1C7241-FC76-45F3-AB56-5C752335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52BF4-C94D-4032-8DF9-A074FAD2C398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0C8C3E-FF8F-40A5-B3A0-0DA74E3E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312F05-A302-4BEA-91DD-6C3DE051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07AF2-05DA-4D7F-9826-DCE411A06F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238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4" y="2046817"/>
            <a:ext cx="7185377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4" y="2899833"/>
            <a:ext cx="7185377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16CFA3D-4F94-437F-B829-81E0B0FD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B8811-BAE7-4AB7-930D-B1E9DB33AE3C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C4DAAB-23A1-4CDC-9A01-CFF4BCF9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43FB8E0-6683-4BD6-BF63-EA592F57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552F8-CEBF-4D90-96F6-510DC8A5F80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809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B6545C-8EE0-4B5B-9342-8427ECF6C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24B8C-1E2F-4396-A1B7-7CD6BDD58464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62D878-6A25-4CFF-9D25-598EC8E39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9BA5B5-5B2A-4E14-874D-A3AB4782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3DACF-B890-47B0-8282-610CC4DD7C2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070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F4C3A62-EB08-491D-8E1A-127667F3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F514E-01C1-40D2-B447-ED313FBD0BBB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5499D8-33AA-4101-8DAC-2D6C17DB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2A54FA-0D01-469D-9E8D-83EFBD7C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9C016-5F8E-472F-9814-F0B441A656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998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4" y="364068"/>
            <a:ext cx="9087557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8"/>
            <a:ext cx="53481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28DA91-9B8B-4C6B-8125-F0079642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C435B-5A1E-4BA9-A1E2-E249D713B146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9A62E6-43D0-4AF7-9E5A-3F4D4C77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08A496-013B-460B-BE1E-FA450B991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9E21C-D676-46F6-A448-6265694AC69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349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90" y="6400801"/>
            <a:ext cx="97536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90" y="817033"/>
            <a:ext cx="97536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90" y="7156452"/>
            <a:ext cx="97536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76C223-D035-4AEF-AD5A-8BDE0371C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CCEA1-D657-4C05-B053-E7C82BBD6B79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478DBD-3CD2-4531-A959-7DB793006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55D8BB-0C21-4DED-AAC6-05870AD8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957AB-6619-44BE-A6E8-FCD7F543E9F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7550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F74C0A6-5C3C-4318-A889-E0B05FC2C2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12800" y="366713"/>
            <a:ext cx="1463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C5A7A03-B4C2-4A02-8B14-FD89207C75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12800" y="2133600"/>
            <a:ext cx="146304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EBEDB-BE39-4397-A4DE-5465F6BE93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2800" y="8475663"/>
            <a:ext cx="3792538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1B54FF-7766-47AC-93F3-BFA70164ED6F}" type="datetime1">
              <a:rPr lang="en-US"/>
              <a:pPr>
                <a:defRPr/>
              </a:pPr>
              <a:t>5/17/2023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CF6AC-297E-46D9-8C87-582C26177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4663" y="8475663"/>
            <a:ext cx="5146675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3489E-3DBF-4097-8F22-0C61A7A7F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0663" y="8475663"/>
            <a:ext cx="3792537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376DE7-03B3-4455-8437-23A2A9E765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42.xml"/><Relationship Id="rId18" Type="http://schemas.openxmlformats.org/officeDocument/2006/relationships/slide" Target="slide59.xml"/><Relationship Id="rId3" Type="http://schemas.openxmlformats.org/officeDocument/2006/relationships/slide" Target="slide6.xml"/><Relationship Id="rId21" Type="http://schemas.openxmlformats.org/officeDocument/2006/relationships/image" Target="../media/image4.png"/><Relationship Id="rId7" Type="http://schemas.openxmlformats.org/officeDocument/2006/relationships/slide" Target="slide23.xml"/><Relationship Id="rId12" Type="http://schemas.openxmlformats.org/officeDocument/2006/relationships/slide" Target="slide40.xml"/><Relationship Id="rId17" Type="http://schemas.openxmlformats.org/officeDocument/2006/relationships/slide" Target="slide58.xml"/><Relationship Id="rId2" Type="http://schemas.openxmlformats.org/officeDocument/2006/relationships/slide" Target="slide4.xml"/><Relationship Id="rId16" Type="http://schemas.openxmlformats.org/officeDocument/2006/relationships/slide" Target="slide56.xml"/><Relationship Id="rId20" Type="http://schemas.openxmlformats.org/officeDocument/2006/relationships/slide" Target="slide6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1.xml"/><Relationship Id="rId11" Type="http://schemas.openxmlformats.org/officeDocument/2006/relationships/slide" Target="slide38.xml"/><Relationship Id="rId5" Type="http://schemas.openxmlformats.org/officeDocument/2006/relationships/slide" Target="slide19.xml"/><Relationship Id="rId15" Type="http://schemas.openxmlformats.org/officeDocument/2006/relationships/slide" Target="slide50.xml"/><Relationship Id="rId10" Type="http://schemas.openxmlformats.org/officeDocument/2006/relationships/slide" Target="slide36.xml"/><Relationship Id="rId19" Type="http://schemas.openxmlformats.org/officeDocument/2006/relationships/slide" Target="slide62.xml"/><Relationship Id="rId4" Type="http://schemas.openxmlformats.org/officeDocument/2006/relationships/slide" Target="slide17.xml"/><Relationship Id="rId9" Type="http://schemas.openxmlformats.org/officeDocument/2006/relationships/slide" Target="slide31.xml"/><Relationship Id="rId14" Type="http://schemas.openxmlformats.org/officeDocument/2006/relationships/slide" Target="slide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upport@tracsflorida.org" TargetMode="Externa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ubtitle 2">
            <a:extLst>
              <a:ext uri="{FF2B5EF4-FFF2-40B4-BE49-F238E27FC236}">
                <a16:creationId xmlns:a16="http://schemas.microsoft.com/office/drawing/2014/main" id="{E4680B6B-3D89-4796-87AA-C8BFB5CD6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8758" y="4800639"/>
            <a:ext cx="11379200" cy="1143000"/>
          </a:xfrm>
        </p:spPr>
        <p:txBody>
          <a:bodyPr/>
          <a:lstStyle/>
          <a:p>
            <a:r>
              <a:rPr lang="en-US" altLang="en-US" sz="4800" b="1" dirty="0">
                <a:solidFill>
                  <a:schemeClr val="tx1"/>
                </a:solidFill>
              </a:rPr>
              <a:t>Master Index User Guide</a:t>
            </a:r>
          </a:p>
          <a:p>
            <a:r>
              <a:rPr lang="en-US" altLang="en-US" sz="4800" b="1" dirty="0">
                <a:solidFill>
                  <a:schemeClr val="tx1"/>
                </a:solidFill>
              </a:rPr>
              <a:t>04-19-23</a:t>
            </a:r>
          </a:p>
        </p:txBody>
      </p:sp>
      <p:pic>
        <p:nvPicPr>
          <p:cNvPr id="9" name="Picture 8" descr="C:\Users\Zach\AppData\Local\Microsoft\Windows\INetCache\Content.Word\TraCSFlorida.png">
            <a:extLst>
              <a:ext uri="{FF2B5EF4-FFF2-40B4-BE49-F238E27FC236}">
                <a16:creationId xmlns:a16="http://schemas.microsoft.com/office/drawing/2014/main" id="{817FDAEA-0405-48F4-A879-86DCFB1837B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08" y="1488398"/>
            <a:ext cx="3709900" cy="229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Zach\AppData\Local\Microsoft\Windows\INetCache\Content.Word\FDOT.JPG">
            <a:extLst>
              <a:ext uri="{FF2B5EF4-FFF2-40B4-BE49-F238E27FC236}">
                <a16:creationId xmlns:a16="http://schemas.microsoft.com/office/drawing/2014/main" id="{0BE3CDAC-7805-47BF-A28B-BC1AF5034F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63" y="2059334"/>
            <a:ext cx="1147433" cy="114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Zach\AppData\Local\Microsoft\Windows\INetCache\Content.Word\florida-state-logo.jpg">
            <a:extLst>
              <a:ext uri="{FF2B5EF4-FFF2-40B4-BE49-F238E27FC236}">
                <a16:creationId xmlns:a16="http://schemas.microsoft.com/office/drawing/2014/main" id="{3F9A16EA-2374-49B7-B280-19FB76B5E89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620" y="2059334"/>
            <a:ext cx="1147433" cy="11410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4332C4-EE21-4B6C-9126-0687F03AF407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99961-5952-D300-543F-EB011B615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Individual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C6443-B7DF-035A-8025-40D0A6BE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E0EC4C5-C48F-D9D4-91E2-33C85F153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55" y="2133600"/>
            <a:ext cx="11096289" cy="60340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97F5BD-F41A-B9B2-1AC3-57D3AD1E6DFC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99937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1D2C-3289-4F38-6207-C03508DE9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Individual</a:t>
            </a:r>
          </a:p>
        </p:txBody>
      </p:sp>
      <p:pic>
        <p:nvPicPr>
          <p:cNvPr id="6" name="Content Placeholder 5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0C43E3FF-3EF6-5F10-AAA9-D3E783C39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12" y="2133600"/>
            <a:ext cx="11631976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7CA17-E5B8-A801-400B-65DCD504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972AD8-2926-515E-A82E-1E17ECF83B94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15019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85C1D-B8B0-8A78-9043-07D42D6FF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Individual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B9F458-2776-42E5-B603-0A5F363C7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30" y="2133600"/>
            <a:ext cx="12430740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39AEC-DAED-50A1-92C8-3AFE04DAB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A65AAF-E6C8-0D32-58A0-00AA0D627184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92969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D44A3-93F4-451E-687E-EFB326EB4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Individual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DC5129-38AE-66DA-53E3-24A00981A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56" y="2133600"/>
            <a:ext cx="11821887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447A7-4170-DD4C-B80C-56D270B6F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1C84E0-A60D-993D-4835-FD5063E6CB9C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5338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64F8-AFC7-D374-FA6E-5AA5776A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Individual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86F191-7CAD-EBFF-9146-ADA84DDB6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20" y="2597723"/>
            <a:ext cx="14296359" cy="51058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A6EFE-E758-977B-9800-7E0E972BB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47ECAD-C277-49BE-3429-8B6CBA58D5DE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13780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66689-FBFD-F1CD-B8F5-A41D9E61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Search Criteria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E92C456-A6D9-5B8F-5615-5FA909139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824" y="2133600"/>
            <a:ext cx="11516351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576C6-DB4B-05FE-E548-E6B44FD6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B5799B-16B2-9D17-6D8B-6DD8D8EB763C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79335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25BB-675D-3241-DF57-CF2A6D880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Search Criteria (Cont.)</a:t>
            </a:r>
          </a:p>
        </p:txBody>
      </p:sp>
      <p:pic>
        <p:nvPicPr>
          <p:cNvPr id="6" name="Content Placeholder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F06F7AB9-4E77-8E0B-4A31-A6956E393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1" y="2133487"/>
            <a:ext cx="5738298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32014-7AF6-2E1D-537A-70FB2AFB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pic>
        <p:nvPicPr>
          <p:cNvPr id="8" name="Picture 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FD08C804-467E-5148-3AE8-95E1833DB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86" y="2056543"/>
            <a:ext cx="5883150" cy="6187976"/>
          </a:xfrm>
          <a:prstGeom prst="rect">
            <a:avLst/>
          </a:prstGeom>
        </p:spPr>
      </p:pic>
      <p:pic>
        <p:nvPicPr>
          <p:cNvPr id="10" name="Picture 9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DEF9D574-5273-76A9-2EEF-366A1D8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004" y="2056543"/>
            <a:ext cx="5883150" cy="61574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15BB19-6B06-9BC2-AFD5-2405314ECAE6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1810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15610-22D9-1180-C1B2-9DC1A57F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Card Searches- * (asterisk)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4E9B8-8C68-696D-B8DA-A9AF049F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750E00-25EF-48AF-9665-53B63AE81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66" y="2133600"/>
            <a:ext cx="10727267" cy="60340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BCD512-E37C-1FA7-2C8A-69DAC07910BF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9410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AF6-FDB0-1222-75F2-53A0ED0BD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Card Searches- * (asterisk)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431D5F-4D41-039B-5A6B-3507BD8C8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66" y="2133600"/>
            <a:ext cx="10727267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A39A7-2995-ED32-010D-8191AC37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55A331-9BCB-DAC5-C8F0-A6A8622945C6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00553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AEA03-21A8-0EDD-8BE3-410FF70C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Card Searches- _ (underscore)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41A63-6E70-EF27-9979-F32FE9E5E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73AD1B-E26F-B910-835E-35D624075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66" y="2133600"/>
            <a:ext cx="10727267" cy="60340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15DA07-5700-317A-2AB4-D6521CD758D9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81354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6E9D0-594B-55BC-2109-FB5D3465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Navigate To: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C34C3-46D5-43D7-38A8-BA24A17A0B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Searching Master Index</a:t>
            </a:r>
            <a:endParaRPr lang="en-US" dirty="0"/>
          </a:p>
          <a:p>
            <a:r>
              <a:rPr lang="en-US" dirty="0">
                <a:hlinkClick r:id="rId3" action="ppaction://hlinksldjump"/>
              </a:rPr>
              <a:t>Searching by Individual</a:t>
            </a:r>
            <a:endParaRPr lang="en-US" dirty="0"/>
          </a:p>
          <a:p>
            <a:r>
              <a:rPr lang="en-US" dirty="0">
                <a:hlinkClick r:id="rId4" action="ppaction://hlinksldjump"/>
              </a:rPr>
              <a:t>Searching Wildcards- * (asterisk)</a:t>
            </a:r>
            <a:endParaRPr lang="en-US" dirty="0"/>
          </a:p>
          <a:p>
            <a:r>
              <a:rPr lang="en-US" dirty="0">
                <a:hlinkClick r:id="rId5" action="ppaction://hlinksldjump"/>
              </a:rPr>
              <a:t>Searching Wildcards- _ (underscore)</a:t>
            </a:r>
            <a:endParaRPr lang="en-US" dirty="0"/>
          </a:p>
          <a:p>
            <a:r>
              <a:rPr lang="en-US" dirty="0">
                <a:hlinkClick r:id="rId6" action="ppaction://hlinksldjump"/>
              </a:rPr>
              <a:t>Wild Card Searches- ,(comma)</a:t>
            </a:r>
            <a:endParaRPr lang="en-US" dirty="0"/>
          </a:p>
          <a:p>
            <a:r>
              <a:rPr lang="en-US" dirty="0">
                <a:hlinkClick r:id="rId7" action="ppaction://hlinksldjump"/>
              </a:rPr>
              <a:t>Searching Wildcards- ~ (tilde)</a:t>
            </a:r>
            <a:endParaRPr lang="en-US" dirty="0"/>
          </a:p>
          <a:p>
            <a:r>
              <a:rPr lang="en-US" dirty="0">
                <a:hlinkClick r:id="rId8" action="ppaction://hlinksldjump"/>
              </a:rPr>
              <a:t>Searching by Vehicle</a:t>
            </a:r>
            <a:endParaRPr lang="en-US" dirty="0"/>
          </a:p>
          <a:p>
            <a:r>
              <a:rPr lang="en-US" dirty="0">
                <a:hlinkClick r:id="rId9" action="ppaction://hlinksldjump"/>
              </a:rPr>
              <a:t>Searching by Location</a:t>
            </a:r>
            <a:endParaRPr lang="en-US" dirty="0"/>
          </a:p>
          <a:p>
            <a:r>
              <a:rPr lang="en-US" dirty="0">
                <a:hlinkClick r:id="rId10" action="ppaction://hlinksldjump"/>
              </a:rPr>
              <a:t>Searching Property</a:t>
            </a:r>
            <a:endParaRPr lang="en-US" dirty="0"/>
          </a:p>
          <a:p>
            <a:r>
              <a:rPr lang="en-US" dirty="0">
                <a:hlinkClick r:id="rId11" action="ppaction://hlinksldjump"/>
              </a:rPr>
              <a:t>Searching Phonebook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8D2126-DA2D-28B0-D784-5319E2DFC02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12" action="ppaction://hlinksldjump"/>
              </a:rPr>
              <a:t>Searching by Personnel</a:t>
            </a:r>
            <a:endParaRPr lang="en-US" dirty="0"/>
          </a:p>
          <a:p>
            <a:r>
              <a:rPr lang="en-US" dirty="0">
                <a:hlinkClick r:id="rId13" action="ppaction://hlinksldjump"/>
              </a:rPr>
              <a:t>Adding Flags- Individuals</a:t>
            </a:r>
            <a:endParaRPr lang="en-US" dirty="0"/>
          </a:p>
          <a:p>
            <a:r>
              <a:rPr lang="en-US" dirty="0">
                <a:hlinkClick r:id="rId14" action="ppaction://hlinksldjump"/>
              </a:rPr>
              <a:t>Removing Flags- Individuals</a:t>
            </a:r>
            <a:endParaRPr lang="en-US" dirty="0"/>
          </a:p>
          <a:p>
            <a:r>
              <a:rPr lang="en-US" dirty="0">
                <a:hlinkClick r:id="rId15" action="ppaction://hlinksldjump"/>
              </a:rPr>
              <a:t>Adding Flags- Locations</a:t>
            </a:r>
            <a:endParaRPr lang="en-US" dirty="0"/>
          </a:p>
          <a:p>
            <a:r>
              <a:rPr lang="en-US" dirty="0">
                <a:hlinkClick r:id="rId16" action="ppaction://hlinksldjump"/>
              </a:rPr>
              <a:t>Removing Flags- Locations</a:t>
            </a:r>
            <a:endParaRPr lang="en-US" dirty="0"/>
          </a:p>
          <a:p>
            <a:r>
              <a:rPr lang="en-US" dirty="0">
                <a:hlinkClick r:id="rId17" action="ppaction://hlinksldjump"/>
              </a:rPr>
              <a:t>How Flags Appear in Search Results</a:t>
            </a:r>
            <a:endParaRPr lang="en-US" dirty="0"/>
          </a:p>
          <a:p>
            <a:r>
              <a:rPr lang="en-US" dirty="0">
                <a:hlinkClick r:id="rId18" action="ppaction://hlinksldjump"/>
              </a:rPr>
              <a:t>Modifying Flags</a:t>
            </a:r>
            <a:endParaRPr lang="en-US" dirty="0"/>
          </a:p>
          <a:p>
            <a:r>
              <a:rPr lang="en-US" dirty="0">
                <a:hlinkClick r:id="rId19" action="ppaction://hlinksldjump"/>
              </a:rPr>
              <a:t>Refining Searches by Date</a:t>
            </a:r>
            <a:endParaRPr lang="en-US" dirty="0"/>
          </a:p>
          <a:p>
            <a:r>
              <a:rPr lang="en-US" dirty="0">
                <a:hlinkClick r:id="rId20" action="ppaction://hlinksldjump"/>
              </a:rPr>
              <a:t>Selecting and Viewing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30DB5-2739-356A-25FB-37B5D89E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pic>
        <p:nvPicPr>
          <p:cNvPr id="6" name="Picture 5" descr="Text, application&#10;&#10;Description automatically generated">
            <a:extLst>
              <a:ext uri="{FF2B5EF4-FFF2-40B4-BE49-F238E27FC236}">
                <a16:creationId xmlns:a16="http://schemas.microsoft.com/office/drawing/2014/main" id="{A56AA857-F871-62EA-BCDA-BDF7F57DA3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0" y="426777"/>
            <a:ext cx="3792537" cy="27987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34CF94-61A1-F769-56F2-86BE8CE9DB9B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47567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B877-8C5D-274A-9E4A-45D12E26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Card Searches- _(underscore)</a:t>
            </a:r>
          </a:p>
        </p:txBody>
      </p:sp>
      <p:pic>
        <p:nvPicPr>
          <p:cNvPr id="6" name="Content Placeholder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8F8D09B8-D77C-0F7C-6756-2B9BD45CF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66" y="2133600"/>
            <a:ext cx="10727267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F5522-C6C9-DF59-A470-685D5FFD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15EFF8-DD21-B4B5-E30A-249E935A4D0D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25861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11DE-EB8F-7A99-1887-803E3E81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Card Searches- ,(comma)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25FE2-8CD3-899B-E166-3CBD71DFD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45C085-85F2-C3CA-C12A-E7EB94860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66" y="2133600"/>
            <a:ext cx="10727267" cy="60340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0C1F9B-715E-EA9A-A50F-DADE1C265F8D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25149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6586-A32B-AA53-7C75-AA54422C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Card Searches- ,(comma)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AF5676-C621-B279-BAFA-94F7DD29D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66" y="2133600"/>
            <a:ext cx="10727267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F4E7B-5BB7-30E9-A2D5-03DFB0C70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1229DA-B6C2-0B23-48D6-2B8A0FF80228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26857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CF2E6-232B-B6BB-DBDE-6F81840D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Card Searches- ~(tilde’)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A64453-B9FC-E4D7-3583-D781A8E0C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66" y="2133600"/>
            <a:ext cx="10727267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1CF66-8E4C-1778-36C0-416A5501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AF65C1-48CE-CE1B-77A9-E17DBF5093C1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21871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2ABA-15C3-8CD5-8E06-09BE4EA66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Card Searches- ~(tilde’)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CAC9FD-E176-76B5-30FB-7628AD31F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66" y="2133600"/>
            <a:ext cx="10727267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F5DB7-7C78-F2D2-8D14-CAB43A2EC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151338-A8AB-6180-DDB7-B5980AB15988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82043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C1130-8765-7AFA-B8B8-790530BAC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E2DBA-4FF4-8155-521B-E45A77213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Officers may also use a combination of two or more special characters to assist in their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79920-DB46-FC04-52FA-C25AE4C1B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BD73A0-C69E-2FFE-519B-6E128D7A39ED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01352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DFCB6-ED9B-731D-C6D1-C99C5491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Vehicle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46094E6-26EA-695B-5A2B-44B26FBD9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12" y="2642243"/>
            <a:ext cx="8032176" cy="50601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35E6A-5BF5-99AD-F7C8-6C7A5EE0E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577D35-3AFC-16DE-94E4-765321775A0F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51970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AB885-DDA7-A632-C336-6CF4A829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Vehicle</a:t>
            </a:r>
          </a:p>
        </p:txBody>
      </p:sp>
      <p:pic>
        <p:nvPicPr>
          <p:cNvPr id="6" name="Content Placeholder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2A0027D9-B9D1-1BBF-07F2-3462D5EF2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166144"/>
            <a:ext cx="9560030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53373-BC7C-0CA9-2044-FB03B856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pic>
        <p:nvPicPr>
          <p:cNvPr id="8" name="Picture 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97078F30-414D-C9A3-6489-426CB358B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00" y="2166144"/>
            <a:ext cx="5273497" cy="4519052"/>
          </a:xfrm>
          <a:prstGeom prst="rect">
            <a:avLst/>
          </a:prstGeom>
        </p:spPr>
      </p:pic>
      <p:pic>
        <p:nvPicPr>
          <p:cNvPr id="10" name="Picture 9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6CDA0088-CD5C-A999-AB6B-4A1864FC8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4239729"/>
            <a:ext cx="5288738" cy="45266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46DE28-7506-CAAE-E047-F00A1C85CAA7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02631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0166-A613-9F0B-C2A4-CB29591FE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Vehicle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770B4F-0960-5D70-6E77-354C7699F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667000"/>
            <a:ext cx="14630400" cy="50596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86081-D975-8FE9-B3DA-E4B32F1C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40B024-F45F-0637-5322-E0379E65480E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86772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5C50-9F36-7DA7-A70B-96E99679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Vehicle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04B3F5-4DBE-DF4C-75DA-56A018FED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222784"/>
            <a:ext cx="14630400" cy="385571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CCB9E-50E0-1194-1BC7-E835B6FB3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EC2A8E-0A1A-45AB-0694-78A21C5F3197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54764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859F-1BA3-6AB2-EDE3-53D86880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2A4F0-D648-99DD-83F8-EA5ADB848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204244"/>
            <a:ext cx="14630400" cy="6034088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Master Index is a database that is used across an agency to maintain consistent, accurate and current demographic and essential data on the incidents managed within its jurisdiction. 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TraCS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maintains Master Indexes on the common information found on all forms.  The following Master Indexes can be searched in </a:t>
            </a:r>
            <a:r>
              <a:rPr lang="en-US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TraCS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Individual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Vehicle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Location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Property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Phonebook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Personnel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4A895-5BCF-FC2C-CFFE-CBC2D562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C8E538-27B4-1BFE-4C56-548D8ED3BBFB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14496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A80E7-A691-A7BD-EECD-1C2B31124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Search Criteria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9CC2A08-401C-A372-5073-4408EC51B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9" y="2049735"/>
            <a:ext cx="11516351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BDF7A-B142-33A0-F356-E49C8079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pic>
        <p:nvPicPr>
          <p:cNvPr id="10" name="Picture 9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21923419-EF99-E3CF-F670-56F5BCFA5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674393"/>
            <a:ext cx="5867908" cy="6287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3B9E49-A795-94E5-2779-48B0D135F609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94378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082F-50A0-1334-8B5B-988098FDA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Location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1F2D946-FD15-45F3-9E3A-AF0F2C916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98" y="2616774"/>
            <a:ext cx="7895004" cy="50677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F4DFF-B13B-E7B1-6175-1AA75F608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AD0EAC-9C99-24D5-726F-EFCB95E8E21E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02522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4F0-DE0E-6486-2DC4-0175190D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Search Criteria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64E823-BE08-F25C-B94E-DBA3ADA71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948464"/>
            <a:ext cx="14630400" cy="44043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AB08A-19E2-1F21-1F13-E11D7195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3DCF48-2E0A-7448-5BB4-B265FAA484C7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37329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2AE53-5903-0DDD-99B7-69A2928B5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Search Criteria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BDF95B-1A11-FA92-61FE-6CD758BF4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62" y="2133600"/>
            <a:ext cx="11573875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54842-7958-3481-4775-15B3CD7E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7C497F-65AF-1DAA-4E0C-FD87118A5DD2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36901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806F5-83CB-DCC1-D37F-FC36D1AB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Location</a:t>
            </a:r>
          </a:p>
        </p:txBody>
      </p:sp>
      <p:pic>
        <p:nvPicPr>
          <p:cNvPr id="6" name="Content Placeholder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9A430853-A971-FED7-6CF7-071F46E92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166144"/>
            <a:ext cx="9410303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7DBF2-2981-5A27-965E-CFC4A4DC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pic>
        <p:nvPicPr>
          <p:cNvPr id="8" name="Picture 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11DD0DED-3306-D6E5-F962-4215E42EE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1907042"/>
            <a:ext cx="5273497" cy="4473328"/>
          </a:xfrm>
          <a:prstGeom prst="rect">
            <a:avLst/>
          </a:prstGeom>
        </p:spPr>
      </p:pic>
      <p:pic>
        <p:nvPicPr>
          <p:cNvPr id="10" name="Picture 9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5C63AEB1-5829-35CA-8D81-1EE55F9ED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841" y="3974030"/>
            <a:ext cx="5296359" cy="4496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EB3409-E8D5-05AD-2A6B-F1CD9513D969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06639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895C-33EC-2F31-35E7-84A73DEFA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Search Criteria (Cont.)</a:t>
            </a:r>
          </a:p>
        </p:txBody>
      </p:sp>
      <p:pic>
        <p:nvPicPr>
          <p:cNvPr id="6" name="Content Placeholder 5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DE0C7BD9-13D5-F5CF-2DB9-6CAB4CCD3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2286000"/>
            <a:ext cx="5701732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7E531-C8E7-6BA9-376E-CD475DE8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pic>
        <p:nvPicPr>
          <p:cNvPr id="10" name="Picture 9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15BE4A4B-B3F7-F6D5-6C81-37DA15226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2280557"/>
            <a:ext cx="5829805" cy="60203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F2D1B7-5576-89BE-3572-27F2BAE91C36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50838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7843-AEBC-B567-BBF1-07C244B77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Property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AB84CCC-5027-5D65-A5F4-5B5B3358B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515" y="2656939"/>
            <a:ext cx="8176969" cy="50524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958BA-E9A7-0BA8-57E9-1B18672A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282B8-DAAF-076B-10E8-1CAC7DB30175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99651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6DEF2-B646-4D74-419E-19986939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Property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DB8A8-C6D7-AC1A-EDD9-818BC0E2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pic>
        <p:nvPicPr>
          <p:cNvPr id="9" name="Content Placeholder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EC97EB27-88C3-AE58-27F2-99A9472F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166144"/>
            <a:ext cx="9803510" cy="6034088"/>
          </a:xfr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6CE59656-832C-0BCA-71C8-F72B6EAC7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048" y="2933460"/>
            <a:ext cx="5220152" cy="44885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98091D-C597-3D60-3065-D8220F432223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708424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167E-0300-578C-09C6-D758A470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Phonebook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E89BD34-9CAB-D23E-156B-B8E8C3E46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084" y="2628205"/>
            <a:ext cx="8199831" cy="50448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4F77E-8B2A-36D4-EDDE-C97F1704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F0041B-413C-9FAB-2C72-1B79CD626DD2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04983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103BD-F515-6804-3792-4D6FCBF0F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Phonebook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31106-7338-0A5B-4F36-80CAF20F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pic>
        <p:nvPicPr>
          <p:cNvPr id="8" name="Picture 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B9F596BA-D70D-CA1D-F783-E9F94A59A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884" y="2826349"/>
            <a:ext cx="5296359" cy="4496190"/>
          </a:xfrm>
          <a:prstGeom prst="rect">
            <a:avLst/>
          </a:prstGeom>
        </p:spPr>
      </p:pic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91D5E8-7E9F-5B13-EAEE-BA0B217F7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057400"/>
            <a:ext cx="9531278" cy="60340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DD8A81-0AFF-144F-EF8B-E951498B34EA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7900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D9CC-24A3-C2B2-4379-723D4CB14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Master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0F6C5-EA81-3EF1-4560-9DA8E8770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9" name="Content Placeholder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E36022-8B99-A1A6-3AA8-9ACB2D2A5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57" y="2612964"/>
            <a:ext cx="8146486" cy="507536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08B5EB-708A-E941-509C-2E65AA6631F2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86586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364E9-63BA-17CF-3E51-FCCD56C41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Personnel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C28ED0-AAE7-4732-1135-508280660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084" y="2651067"/>
            <a:ext cx="8199831" cy="49991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08E3F-712D-64AF-A7C9-F4AFDEAA7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9BB838-6A05-A74A-CB89-D86407C3115D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84318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A8F12-41EE-9A15-2661-225FB7DD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Personnel</a:t>
            </a:r>
          </a:p>
        </p:txBody>
      </p:sp>
      <p:pic>
        <p:nvPicPr>
          <p:cNvPr id="6" name="Content Placeholder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C6D563F6-A787-397D-E651-390D884DA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166144"/>
            <a:ext cx="9370415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BA2C6-4741-B3F7-B200-ACB22C7B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pic>
        <p:nvPicPr>
          <p:cNvPr id="8" name="Picture 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14F4F4A7-F8A1-A42F-893F-B3F52077C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517" y="2743200"/>
            <a:ext cx="5342083" cy="45114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9B914A-D264-DEED-E760-5DD35EE9CE42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351324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4FC98-1F78-9BEB-7E9B-819F9BBE4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Individuals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8152C-FEFA-2ABD-91EE-5C618E6B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CEB902-53D4-0242-F28B-ED3D6FA9A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56" y="2133600"/>
            <a:ext cx="11235887" cy="60340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D2EF38-C7FF-9F87-2A48-E1F1EEF61956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569721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596B7-00FA-05DB-D803-54648EC2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Individuals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A33A2-7F06-2B8A-F00B-65964501E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  <p:pic>
        <p:nvPicPr>
          <p:cNvPr id="9" name="Content Placeholder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BB12107-763F-D30E-7A82-441B03590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10" y="2133600"/>
            <a:ext cx="11398380" cy="60340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B61F12-4B81-B56B-8203-A7C842BD5A7F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49626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2C558-6C24-C23A-77FC-1A6EEDBF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Individuals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0927D-72BF-085E-1850-513419D4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4B33931-B507-F7DF-F724-C0BCB09E1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48" y="2133600"/>
            <a:ext cx="11328703" cy="60340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11ADC2-08FA-6FF2-3012-01F190703898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3707177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5ECD-6C15-BC72-141E-C71EC0E9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Individuals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C8DFBBE-A5CF-0290-A82E-FAB56414F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45" y="2133600"/>
            <a:ext cx="11237310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79C13-0294-33E9-12D6-52714CA3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F8E3CB-CA60-5E44-B3FB-1F4976B0371D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63911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4A57F-D2D5-4039-36B7-BF38F97DC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Individuals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1544E-52B3-67A9-56FB-79CF8FE7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3C04D8-C7FF-08A5-24B7-0943394F6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105" y="2133600"/>
            <a:ext cx="11305789" cy="60340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B007C0-FE9E-CF65-612B-E5F540DE2776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365743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D113E-8A13-43CE-B5E6-9487BF405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Individuals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466CEA-39F5-8190-2425-CCBC551CC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25" y="2133600"/>
            <a:ext cx="11282149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3E994-D419-D03A-A6B9-6E666A15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7AE6C1-9134-7D26-7FB7-66DE9B4A9441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821111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392C-23F9-239A-9C82-19D2C8B3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Flags- Individuals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A1D904-9113-BEE1-CC8B-D78E6219D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4" y="2133600"/>
            <a:ext cx="11316872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C95FF-B042-954B-A010-2C71AE19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24F20B-5524-B84A-D565-9E2C7F929350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87211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7E184-C775-BFD3-5FA7-6D30F0CB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Flags- Individuals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651CB5-CD25-443F-1BA2-661F31876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28" y="2133600"/>
            <a:ext cx="11368743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434BB-6B3D-C178-F234-70465268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E08EF0-AD0A-0758-9E4B-2C9A03995403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5088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BB41-7FFC-BFE0-A210-B060A378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Master Index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82470A2-ADC4-7B3E-7D8C-FC9E967D9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95" y="2624395"/>
            <a:ext cx="8192210" cy="50524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AB54E-D8C7-900A-D5B3-FE462831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F94C79-FD6B-6E7C-0B2F-1F05F011D68F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16285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B286F-3DD7-3C7A-FC2C-0BDE516F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Locations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E01969-C817-B128-68F8-5405561FF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99" y="2133600"/>
            <a:ext cx="11403001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C9FEF-6A19-7777-5A39-D8D99610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9099FA-6028-826C-BA2E-18D48192BA57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30128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0CD5-466C-7367-822E-485DEC0CA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Locations</a:t>
            </a:r>
          </a:p>
        </p:txBody>
      </p:sp>
      <p:pic>
        <p:nvPicPr>
          <p:cNvPr id="6" name="Content Placeholder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311648AE-67D6-3292-4D20-741093A55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99" y="2133600"/>
            <a:ext cx="11403001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CFCDA-F6A5-B6A1-5FA5-D7C253E4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C259DE-B909-3968-3A8E-210BBCCB1BDD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877428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465F-2849-921E-E269-3F3EB80E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Locations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39B4FA85-5BAC-8EDF-308C-B73F2E8EA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99" y="2133600"/>
            <a:ext cx="11403001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12DE5-1C87-6EBE-C088-08FEF4E3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0CBC8-ACB8-0867-F88F-8DCC4D8A48A6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800467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4048D-4EE1-55BD-46D1-CB62DDC3C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Locations</a:t>
            </a:r>
          </a:p>
        </p:txBody>
      </p:sp>
      <p:pic>
        <p:nvPicPr>
          <p:cNvPr id="6" name="Content Placeholder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4C59721-7A3A-09B4-DBB3-2A6BC9FC0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59" y="2133600"/>
            <a:ext cx="11358282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6EA88-AB94-BAB3-F014-EC8D3F90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B058AE-F228-3ABB-9B95-9AAF42359376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174625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AC7DB-BD55-C45C-F214-2E6F0811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Locations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B1707E-4B26-5C92-979B-5462E2434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99" y="2133600"/>
            <a:ext cx="11403001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F0C6A-6E79-AEDC-093E-52036941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150BAA-F1D5-06E6-EE67-28E781979B6E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2777385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9F9F6-E496-539F-6FCB-085FAF081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Flags- Locations</a:t>
            </a:r>
          </a:p>
        </p:txBody>
      </p:sp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E488580-AA42-633A-55C2-7E263D2F9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01" y="2133600"/>
            <a:ext cx="11380598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6D26C-72AB-920F-2D22-A7B59AB8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093A5B-CB49-23B7-E62A-861C14088656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36654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310C-9AEB-0224-29B7-0F4707CA1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Flags- Locations</a:t>
            </a:r>
          </a:p>
        </p:txBody>
      </p:sp>
      <p:pic>
        <p:nvPicPr>
          <p:cNvPr id="6" name="Content Placeholder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6ED766F-A923-1D4A-1408-301B17055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01" y="2133600"/>
            <a:ext cx="11380598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B5984-2A1A-22DF-0E26-28EE85D4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FAC802-AFA5-BDF6-58B0-450EB6A780D2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49398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B5AA-50D8-AE6C-3A4B-4FFD37BF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Flags- Locations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D55D67-9A52-69C8-1FD2-1B2D8F137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59" y="2133600"/>
            <a:ext cx="11358282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ECDCF-26C6-E480-EAAA-05B55FE5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3DB9AA-4D92-22BA-A1AD-FDBB8FA46DE3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038894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1AAD-64AA-CBBA-4015-914E44181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Flags Appear on Search Results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88B8FC-2D3F-7F30-7542-51D8A95C0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01" y="2133600"/>
            <a:ext cx="11380598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99854-6455-16BF-36B4-DCD1B58C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8248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58567-2C6C-BB36-0466-4DF16931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Flags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96F4D-69C0-4260-3EC0-FF5F2615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  <p:pic>
        <p:nvPicPr>
          <p:cNvPr id="9" name="Content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3CC14BE-D950-DD7E-4863-E0B78443F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01" y="2133600"/>
            <a:ext cx="11380598" cy="60340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21DCAB-F43F-B607-810A-90DE4D4CF34E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15240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3CAD-0EB4-AE5F-8F26-838D65F5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Individual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D3E7DDE-48B7-E17D-677E-80318ECF7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08" y="2628205"/>
            <a:ext cx="8108383" cy="50448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27C02-4A60-FE3C-5AE9-04D77587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FA23B8-F1B6-D0D6-68C6-3F1FAD61E3AC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84744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901DB-0BAA-FE13-1F49-2B9E8E53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flags</a:t>
            </a:r>
          </a:p>
        </p:txBody>
      </p:sp>
      <p:pic>
        <p:nvPicPr>
          <p:cNvPr id="6" name="Content Placeholder 5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43CDC4BF-0BF6-FD1C-1056-543BA5DC0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66" y="2133600"/>
            <a:ext cx="10727267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597A1-08D1-7571-7AF5-C8399B59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435A5F-A416-F383-2086-5D8D1D726F7A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507807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4CC26-518B-121B-0541-95EFDC952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Modifying Flags</a:t>
            </a:r>
          </a:p>
        </p:txBody>
      </p:sp>
      <p:pic>
        <p:nvPicPr>
          <p:cNvPr id="6" name="Content Placeholder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4AC80EE-2DBD-526A-F7AF-D8E417D39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99" y="2133600"/>
            <a:ext cx="11403001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8483B-83A5-28AE-ED07-5F49C1F14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61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F5C84D-A814-2A47-C205-29BFC4C19E18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154551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0C00-DCA9-076B-FCCA-3ACC0009C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Refining Searches by Date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5DEFFB-B196-BA22-D527-64CFBA042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59" y="2133600"/>
            <a:ext cx="11358282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B8CD1-A496-8C0C-6722-9CA46633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5B8DEC-6CB8-20F5-6D15-E1073E0E6A26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9312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0EF4-4345-BB0B-CDFF-4D05EA344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Refining Searches by Date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8EA7D37-F947-5A1C-4AFD-36A0D2D66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4" y="1823308"/>
            <a:ext cx="11734800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B58E7-1A86-99DA-FC5A-D1955293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DC0217B-43FF-A853-3F3D-CBF407221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600" y="1600253"/>
            <a:ext cx="3019048" cy="62571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5C0428-1490-F249-C4BB-85BE577D7D3D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987351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565C-AA75-59FD-A08F-64037605E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Refining Searches by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BCB24-A16F-CDCB-169F-9D33683E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4E2ADDA-8FE0-FF95-666A-9B59EF8813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2" y="1554956"/>
            <a:ext cx="11403001" cy="6034088"/>
          </a:xfrm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6A8C03-F812-1178-5AA6-220D9572C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48" y="6105945"/>
            <a:ext cx="10876190" cy="24476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791E78-0671-0CB7-F1A4-60FF052A7746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18531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DB6E8-5FDF-1585-2379-D44CD992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and Viewing</a:t>
            </a:r>
          </a:p>
        </p:txBody>
      </p:sp>
      <p:pic>
        <p:nvPicPr>
          <p:cNvPr id="6" name="Content Placeholder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2CA9141-500C-7E89-4209-3ECBD0725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20" y="2133600"/>
            <a:ext cx="11347159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83E6A-F096-42AE-4742-BF3B43EE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8CE969-8313-F2F7-F53E-0DF36191BCF0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601376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A17F-079E-9D45-C4CE-6AAC3D77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and Viewing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BCBE8B-343C-E870-F419-449F3C75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20" y="2133600"/>
            <a:ext cx="11347159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8ED6B-0F63-6E63-BD07-13B9DF55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F3BC94-5209-B37E-8701-77E8DA109671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268196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Zach\AppData\Local\Microsoft\Windows\INetCache\Content.Word\TraCSFlorida.png">
            <a:extLst>
              <a:ext uri="{FF2B5EF4-FFF2-40B4-BE49-F238E27FC236}">
                <a16:creationId xmlns:a16="http://schemas.microsoft.com/office/drawing/2014/main" id="{817FDAEA-0405-48F4-A879-86DCFB1837B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08" y="1488398"/>
            <a:ext cx="3709900" cy="229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Zach\AppData\Local\Microsoft\Windows\INetCache\Content.Word\FDOT.JPG">
            <a:extLst>
              <a:ext uri="{FF2B5EF4-FFF2-40B4-BE49-F238E27FC236}">
                <a16:creationId xmlns:a16="http://schemas.microsoft.com/office/drawing/2014/main" id="{0BE3CDAC-7805-47BF-A28B-BC1AF5034F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63" y="2059334"/>
            <a:ext cx="1147433" cy="114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Zach\AppData\Local\Microsoft\Windows\INetCache\Content.Word\florida-state-logo.jpg">
            <a:extLst>
              <a:ext uri="{FF2B5EF4-FFF2-40B4-BE49-F238E27FC236}">
                <a16:creationId xmlns:a16="http://schemas.microsoft.com/office/drawing/2014/main" id="{3F9A16EA-2374-49B7-B280-19FB76B5E89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620" y="2059334"/>
            <a:ext cx="1147433" cy="11410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4332C4-EE21-4B6C-9126-0687F03AF407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CD759E5-1418-A6BB-3308-AC13E4631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400" y="3780653"/>
            <a:ext cx="11379200" cy="4296547"/>
          </a:xfrm>
        </p:spPr>
        <p:txBody>
          <a:bodyPr/>
          <a:lstStyle/>
          <a:p>
            <a:r>
              <a:rPr lang="en-US" altLang="en-US" sz="4400" i="1" dirty="0">
                <a:solidFill>
                  <a:schemeClr val="tx1"/>
                </a:solidFill>
              </a:rPr>
              <a:t>For assistance contact </a:t>
            </a:r>
            <a:r>
              <a:rPr lang="en-US" altLang="en-US" sz="4400" i="1" dirty="0" err="1">
                <a:solidFill>
                  <a:schemeClr val="tx1"/>
                </a:solidFill>
              </a:rPr>
              <a:t>TraCS</a:t>
            </a:r>
            <a:r>
              <a:rPr lang="en-US" altLang="en-US" sz="4400" i="1" dirty="0">
                <a:solidFill>
                  <a:schemeClr val="tx1"/>
                </a:solidFill>
              </a:rPr>
              <a:t> Support</a:t>
            </a:r>
          </a:p>
          <a:p>
            <a:r>
              <a:rPr lang="en-US" altLang="en-US" sz="4400" i="1" dirty="0">
                <a:solidFill>
                  <a:schemeClr val="tx1"/>
                </a:solidFill>
              </a:rPr>
              <a:t>Help Desk - 850-410-6237</a:t>
            </a:r>
          </a:p>
          <a:p>
            <a:r>
              <a:rPr lang="en-US" altLang="en-US" sz="4400" i="1" dirty="0">
                <a:solidFill>
                  <a:schemeClr val="tx1"/>
                </a:solidFill>
              </a:rPr>
              <a:t>Email  - </a:t>
            </a:r>
            <a:r>
              <a:rPr lang="en-US" altLang="en-US" sz="4400" i="1" dirty="0">
                <a:solidFill>
                  <a:schemeClr val="tx1"/>
                </a:solidFill>
                <a:hlinkClick r:id="rId5"/>
              </a:rPr>
              <a:t>support@tracsflorida.org</a:t>
            </a:r>
            <a:endParaRPr lang="en-US" altLang="en-US" sz="4400" i="1" dirty="0">
              <a:solidFill>
                <a:schemeClr val="tx1"/>
              </a:solidFill>
            </a:endParaRPr>
          </a:p>
          <a:p>
            <a:r>
              <a:rPr lang="en-US" altLang="en-US" sz="4400" i="1" dirty="0">
                <a:solidFill>
                  <a:schemeClr val="tx1"/>
                </a:solidFill>
              </a:rPr>
              <a:t>Enter Help Desk Ticket – https://www.tracsflorida.org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97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4AD0-4F3C-0EA8-D174-6EC7D219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Individual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03743-3012-A242-0B76-9BA584B48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13" name="Content Placeholder 12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227C1F86-FC29-6006-BA9B-DE7C1B235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8" y="2132475"/>
            <a:ext cx="11138241" cy="6034088"/>
          </a:xfrm>
        </p:spPr>
      </p:pic>
      <p:pic>
        <p:nvPicPr>
          <p:cNvPr id="15" name="Picture 14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8C749BB9-0704-D1BB-A072-187361425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400" y="2026810"/>
            <a:ext cx="5364945" cy="4511431"/>
          </a:xfrm>
          <a:prstGeom prst="rect">
            <a:avLst/>
          </a:prstGeom>
        </p:spPr>
      </p:pic>
      <p:pic>
        <p:nvPicPr>
          <p:cNvPr id="17" name="Picture 16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6E83C851-43F3-076F-C10E-EA18E1A81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343" y="4287968"/>
            <a:ext cx="5334462" cy="45419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98D88F-5360-713E-EEE3-E2CCA1BAED63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3197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6F3D0-AE79-1071-B2BD-5E21E3860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Search Options by Individual</a:t>
            </a:r>
          </a:p>
        </p:txBody>
      </p:sp>
      <p:pic>
        <p:nvPicPr>
          <p:cNvPr id="6" name="Content Placeholder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ED49FE68-C93C-5DDE-8679-33452EB52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2320095"/>
            <a:ext cx="5395428" cy="45038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B08E4-A5F4-A393-C81F-2E5F8AEB0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8" name="Picture 7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A3FD85EB-3E4D-F55C-2E5F-73AF56821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20" y="3810000"/>
            <a:ext cx="5303980" cy="45342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C8CFB-0F49-9667-D2A0-8CA8C5FB599B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56157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7F32A-1893-17DD-8B17-30906DF86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Searching by Individual</a:t>
            </a:r>
          </a:p>
        </p:txBody>
      </p:sp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4B6E98-0990-F458-9E1E-2200F3D48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91" y="2441575"/>
            <a:ext cx="9830817" cy="6034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25DD5-8EB8-72DD-FADB-56987624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67AF7B-F436-46AA-B354-9E0BDB9DC810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6021B6-9323-E718-AD68-A99D63B5FDBF}"/>
              </a:ext>
            </a:extLst>
          </p:cNvPr>
          <p:cNvSpPr/>
          <p:nvPr/>
        </p:nvSpPr>
        <p:spPr>
          <a:xfrm>
            <a:off x="203200" y="152400"/>
            <a:ext cx="15849600" cy="8763000"/>
          </a:xfrm>
          <a:prstGeom prst="rect">
            <a:avLst/>
          </a:prstGeom>
          <a:noFill/>
          <a:ln w="79375" cap="flat" cmpd="dbl">
            <a:solidFill>
              <a:srgbClr val="9C000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999167"/>
                      <a:gd name="connsiteY0" fmla="*/ 0 h 6671388"/>
                      <a:gd name="connsiteX1" fmla="*/ 11999167 w 11999167"/>
                      <a:gd name="connsiteY1" fmla="*/ 0 h 6671388"/>
                      <a:gd name="connsiteX2" fmla="*/ 11999167 w 11999167"/>
                      <a:gd name="connsiteY2" fmla="*/ 6671388 h 6671388"/>
                      <a:gd name="connsiteX3" fmla="*/ 0 w 11999167"/>
                      <a:gd name="connsiteY3" fmla="*/ 6671388 h 6671388"/>
                      <a:gd name="connsiteX4" fmla="*/ 0 w 11999167"/>
                      <a:gd name="connsiteY4" fmla="*/ 0 h 6671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99167" h="6671388" extrusionOk="0">
                        <a:moveTo>
                          <a:pt x="0" y="0"/>
                        </a:moveTo>
                        <a:cubicBezTo>
                          <a:pt x="2078125" y="118645"/>
                          <a:pt x="6571088" y="116012"/>
                          <a:pt x="11999167" y="0"/>
                        </a:cubicBezTo>
                        <a:cubicBezTo>
                          <a:pt x="11866285" y="1653002"/>
                          <a:pt x="12084118" y="4600353"/>
                          <a:pt x="11999167" y="6671388"/>
                        </a:cubicBezTo>
                        <a:cubicBezTo>
                          <a:pt x="6020333" y="6805988"/>
                          <a:pt x="4404297" y="6514192"/>
                          <a:pt x="0" y="6671388"/>
                        </a:cubicBezTo>
                        <a:cubicBezTo>
                          <a:pt x="-20187" y="3335928"/>
                          <a:pt x="-152480" y="20702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04831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B9C57F055D5340BF8814213D51EE8B" ma:contentTypeVersion="15" ma:contentTypeDescription="Create a new document." ma:contentTypeScope="" ma:versionID="3b5f38a377b250e5a455631d4903bdd7">
  <xsd:schema xmlns:xsd="http://www.w3.org/2001/XMLSchema" xmlns:xs="http://www.w3.org/2001/XMLSchema" xmlns:p="http://schemas.microsoft.com/office/2006/metadata/properties" xmlns:ns2="3c707d9f-05e1-43c9-b112-34460b484a2e" xmlns:ns3="59d53c6b-da7d-46c9-883f-6a72b185f03f" targetNamespace="http://schemas.microsoft.com/office/2006/metadata/properties" ma:root="true" ma:fieldsID="a90accfd221469a2b4ec220249895023" ns2:_="" ns3:_="">
    <xsd:import namespace="3c707d9f-05e1-43c9-b112-34460b484a2e"/>
    <xsd:import namespace="59d53c6b-da7d-46c9-883f-6a72b185f0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707d9f-05e1-43c9-b112-34460b484a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53c6b-da7d-46c9-883f-6a72b185f03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a0e059-748b-4cbb-b791-1881864c6788}" ma:internalName="TaxCatchAll" ma:showField="CatchAllData" ma:web="59d53c6b-da7d-46c9-883f-6a72b185f0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d53c6b-da7d-46c9-883f-6a72b185f03f" xsi:nil="true"/>
    <lcf76f155ced4ddcb4097134ff3c332f xmlns="3c707d9f-05e1-43c9-b112-34460b484a2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B1F7E3-C55D-484F-96FE-733A6959D3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707d9f-05e1-43c9-b112-34460b484a2e"/>
    <ds:schemaRef ds:uri="59d53c6b-da7d-46c9-883f-6a72b185f0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CDA626-2550-40B6-AB6F-9E765EAC91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26FE77-EBDB-44FC-A30E-B9338CFA68F2}">
  <ds:schemaRefs>
    <ds:schemaRef ds:uri="http://schemas.microsoft.com/office/2006/metadata/properties"/>
    <ds:schemaRef ds:uri="http://schemas.microsoft.com/office/infopath/2007/PartnerControls"/>
    <ds:schemaRef ds:uri="59d53c6b-da7d-46c9-883f-6a72b185f03f"/>
    <ds:schemaRef ds:uri="3c707d9f-05e1-43c9-b112-34460b484a2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75325</TotalTime>
  <Words>471</Words>
  <Application>Microsoft Office PowerPoint</Application>
  <PresentationFormat>Custom</PresentationFormat>
  <Paragraphs>167</Paragraphs>
  <Slides>67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Courier New</vt:lpstr>
      <vt:lpstr>Office Theme</vt:lpstr>
      <vt:lpstr>PowerPoint Presentation</vt:lpstr>
      <vt:lpstr>Navigate To:</vt:lpstr>
      <vt:lpstr>Master Index</vt:lpstr>
      <vt:lpstr>Searching Master Index</vt:lpstr>
      <vt:lpstr>Searching Master Index</vt:lpstr>
      <vt:lpstr>Searching by Individual</vt:lpstr>
      <vt:lpstr>Searching by Individual</vt:lpstr>
      <vt:lpstr>Additional Search Options by Individual</vt:lpstr>
      <vt:lpstr>Searching by Individual</vt:lpstr>
      <vt:lpstr>Searching by Individual</vt:lpstr>
      <vt:lpstr>Searching by Individual</vt:lpstr>
      <vt:lpstr>Searching by Individual</vt:lpstr>
      <vt:lpstr>Searching by Individual</vt:lpstr>
      <vt:lpstr>Searching by Individual</vt:lpstr>
      <vt:lpstr>Individual Search Criteria</vt:lpstr>
      <vt:lpstr>Individual Search Criteria (Cont.)</vt:lpstr>
      <vt:lpstr>Wild Card Searches- * (asterisk)</vt:lpstr>
      <vt:lpstr>Wild Card Searches- * (asterisk)</vt:lpstr>
      <vt:lpstr>Wild Card Searches- _ (underscore)</vt:lpstr>
      <vt:lpstr>Wild Card Searches- _(underscore)</vt:lpstr>
      <vt:lpstr>Wild Card Searches- ,(comma)</vt:lpstr>
      <vt:lpstr>Wild Card Searches- ,(comma)</vt:lpstr>
      <vt:lpstr>Wild Card Searches- ~(tilde’)</vt:lpstr>
      <vt:lpstr>Wild Card Searches- ~(tilde’)</vt:lpstr>
      <vt:lpstr>Special Note</vt:lpstr>
      <vt:lpstr>Searching by Vehicle</vt:lpstr>
      <vt:lpstr>Searching by Vehicle</vt:lpstr>
      <vt:lpstr>Searching by Vehicle</vt:lpstr>
      <vt:lpstr>Searching by Vehicle</vt:lpstr>
      <vt:lpstr>Vehicle Search Criteria</vt:lpstr>
      <vt:lpstr>Searching by Location</vt:lpstr>
      <vt:lpstr>Location Search Criteria</vt:lpstr>
      <vt:lpstr>Location Search Criteria</vt:lpstr>
      <vt:lpstr>Searching by Location</vt:lpstr>
      <vt:lpstr>Location Search Criteria (Cont.)</vt:lpstr>
      <vt:lpstr>Searching Property</vt:lpstr>
      <vt:lpstr>Searching Property</vt:lpstr>
      <vt:lpstr>Searching Phonebook</vt:lpstr>
      <vt:lpstr>Searching Phonebook</vt:lpstr>
      <vt:lpstr>Searching Personnel</vt:lpstr>
      <vt:lpstr>Searching Personnel</vt:lpstr>
      <vt:lpstr>Adding Flags- Individuals</vt:lpstr>
      <vt:lpstr>Adding Flags- Individuals</vt:lpstr>
      <vt:lpstr>Adding Flags- Individuals</vt:lpstr>
      <vt:lpstr>Adding Flags- Individuals</vt:lpstr>
      <vt:lpstr>Adding Flags- Individuals</vt:lpstr>
      <vt:lpstr>Adding Flags- Individuals</vt:lpstr>
      <vt:lpstr>Removing Flags- Individuals</vt:lpstr>
      <vt:lpstr>Removing Flags- Individuals</vt:lpstr>
      <vt:lpstr>Adding Flags- Locations</vt:lpstr>
      <vt:lpstr>Adding Flags- Locations</vt:lpstr>
      <vt:lpstr>Adding Flags- Locations</vt:lpstr>
      <vt:lpstr>Adding Flags- Locations</vt:lpstr>
      <vt:lpstr>Adding Flags- Locations</vt:lpstr>
      <vt:lpstr>Adding Flags- Locations</vt:lpstr>
      <vt:lpstr>Removing Flags- Locations</vt:lpstr>
      <vt:lpstr>Removing Flags- Locations</vt:lpstr>
      <vt:lpstr>How Flags Appear on Search Results</vt:lpstr>
      <vt:lpstr>Modifying Flags</vt:lpstr>
      <vt:lpstr>Modifying flags</vt:lpstr>
      <vt:lpstr>Modifying Flags</vt:lpstr>
      <vt:lpstr>Refining Searches by Date</vt:lpstr>
      <vt:lpstr>Refining Searches by Date</vt:lpstr>
      <vt:lpstr>Refining Searches by Date</vt:lpstr>
      <vt:lpstr>Selecting and Viewing</vt:lpstr>
      <vt:lpstr>Selecting and Viewing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tracs-ih</dc:creator>
  <cp:lastModifiedBy>Amy Pontillo</cp:lastModifiedBy>
  <cp:revision>627</cp:revision>
  <cp:lastPrinted>2011-02-10T22:36:08Z</cp:lastPrinted>
  <dcterms:created xsi:type="dcterms:W3CDTF">2010-05-04T19:24:48Z</dcterms:created>
  <dcterms:modified xsi:type="dcterms:W3CDTF">2023-05-17T18:13:57Z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0x01010027B9C57F055D5340BF8814213D51EE8B</vt:lpwstr>
  </property>
</Properties>
</file>