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3"/>
  </p:notesMasterIdLst>
  <p:sldIdLst>
    <p:sldId id="285" r:id="rId2"/>
    <p:sldId id="319" r:id="rId3"/>
    <p:sldId id="320" r:id="rId4"/>
    <p:sldId id="325" r:id="rId5"/>
    <p:sldId id="322" r:id="rId6"/>
    <p:sldId id="323" r:id="rId7"/>
    <p:sldId id="324" r:id="rId8"/>
    <p:sldId id="326" r:id="rId9"/>
    <p:sldId id="318" r:id="rId10"/>
    <p:sldId id="328" r:id="rId11"/>
    <p:sldId id="321" r:id="rId12"/>
    <p:sldId id="301" r:id="rId13"/>
    <p:sldId id="348" r:id="rId14"/>
    <p:sldId id="290" r:id="rId15"/>
    <p:sldId id="257" r:id="rId16"/>
    <p:sldId id="288" r:id="rId17"/>
    <p:sldId id="291" r:id="rId18"/>
    <p:sldId id="276" r:id="rId19"/>
    <p:sldId id="289" r:id="rId20"/>
    <p:sldId id="346" r:id="rId21"/>
    <p:sldId id="347" r:id="rId22"/>
    <p:sldId id="292" r:id="rId23"/>
    <p:sldId id="300" r:id="rId24"/>
    <p:sldId id="259" r:id="rId25"/>
    <p:sldId id="286" r:id="rId26"/>
    <p:sldId id="294" r:id="rId27"/>
    <p:sldId id="266" r:id="rId28"/>
    <p:sldId id="267" r:id="rId29"/>
    <p:sldId id="329" r:id="rId30"/>
    <p:sldId id="330" r:id="rId31"/>
    <p:sldId id="331" r:id="rId32"/>
    <p:sldId id="332" r:id="rId33"/>
    <p:sldId id="333" r:id="rId34"/>
    <p:sldId id="334" r:id="rId35"/>
    <p:sldId id="268" r:id="rId36"/>
    <p:sldId id="269" r:id="rId37"/>
    <p:sldId id="270" r:id="rId38"/>
    <p:sldId id="271" r:id="rId39"/>
    <p:sldId id="272" r:id="rId40"/>
    <p:sldId id="295" r:id="rId41"/>
    <p:sldId id="296" r:id="rId42"/>
    <p:sldId id="273" r:id="rId43"/>
    <p:sldId id="278" r:id="rId44"/>
    <p:sldId id="279" r:id="rId45"/>
    <p:sldId id="280" r:id="rId46"/>
    <p:sldId id="335" r:id="rId47"/>
    <p:sldId id="336" r:id="rId48"/>
    <p:sldId id="337" r:id="rId49"/>
    <p:sldId id="302" r:id="rId50"/>
    <p:sldId id="303" r:id="rId51"/>
    <p:sldId id="304" r:id="rId52"/>
    <p:sldId id="305" r:id="rId53"/>
    <p:sldId id="306" r:id="rId54"/>
    <p:sldId id="293" r:id="rId55"/>
    <p:sldId id="298" r:id="rId56"/>
    <p:sldId id="338" r:id="rId57"/>
    <p:sldId id="281" r:id="rId58"/>
    <p:sldId id="282" r:id="rId59"/>
    <p:sldId id="307" r:id="rId60"/>
    <p:sldId id="339" r:id="rId61"/>
    <p:sldId id="340" r:id="rId62"/>
    <p:sldId id="341" r:id="rId63"/>
    <p:sldId id="342" r:id="rId64"/>
    <p:sldId id="343" r:id="rId65"/>
    <p:sldId id="344" r:id="rId66"/>
    <p:sldId id="345" r:id="rId67"/>
    <p:sldId id="308" r:id="rId68"/>
    <p:sldId id="309" r:id="rId69"/>
    <p:sldId id="313" r:id="rId70"/>
    <p:sldId id="315" r:id="rId71"/>
    <p:sldId id="316" r:id="rId7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C00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0198AA-7FD7-4774-956D-120B1EBB540C}" v="6" dt="2021-10-12T16:03:21.4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66" autoAdjust="0"/>
    <p:restoredTop sz="94660"/>
  </p:normalViewPr>
  <p:slideViewPr>
    <p:cSldViewPr snapToGrid="0">
      <p:cViewPr varScale="1">
        <p:scale>
          <a:sx n="76" d="100"/>
          <a:sy n="76" d="100"/>
        </p:scale>
        <p:origin x="72" y="2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820C5D-6753-4BE8-9E83-6F8E810BF981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C36680-EED1-4CA3-A271-4C6C6168F3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871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36680-EED1-4CA3-A271-4C6C6168F32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411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C3CE280-917F-43A6-A4A7-EE272E2FDDFE}" type="slidenum">
              <a:rPr lang="en-US" smtClean="0"/>
              <a:pPr>
                <a:spcBef>
                  <a:spcPct val="0"/>
                </a:spcBef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625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7972B26-FA5F-41A2-88B9-3CBC53EAF477}" type="slidenum">
              <a:rPr lang="en-US" smtClean="0"/>
              <a:pPr>
                <a:spcBef>
                  <a:spcPct val="0"/>
                </a:spcBef>
              </a:pPr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69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72769-60FD-4CA6-B986-925049BC46F9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D8B1C-46D6-4C97-B795-B261E4E1D60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D42586-94ED-42EB-B4F1-E36CA01DFBCC}"/>
              </a:ext>
            </a:extLst>
          </p:cNvPr>
          <p:cNvSpPr/>
          <p:nvPr userDrawn="1"/>
        </p:nvSpPr>
        <p:spPr>
          <a:xfrm>
            <a:off x="102637" y="93306"/>
            <a:ext cx="11999167" cy="6671388"/>
          </a:xfrm>
          <a:prstGeom prst="rect">
            <a:avLst/>
          </a:prstGeom>
          <a:noFill/>
          <a:ln w="79375" cap="flat" cmpd="dbl">
            <a:solidFill>
              <a:srgbClr val="9C000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999167"/>
                      <a:gd name="connsiteY0" fmla="*/ 0 h 6671388"/>
                      <a:gd name="connsiteX1" fmla="*/ 11999167 w 11999167"/>
                      <a:gd name="connsiteY1" fmla="*/ 0 h 6671388"/>
                      <a:gd name="connsiteX2" fmla="*/ 11999167 w 11999167"/>
                      <a:gd name="connsiteY2" fmla="*/ 6671388 h 6671388"/>
                      <a:gd name="connsiteX3" fmla="*/ 0 w 11999167"/>
                      <a:gd name="connsiteY3" fmla="*/ 6671388 h 6671388"/>
                      <a:gd name="connsiteX4" fmla="*/ 0 w 11999167"/>
                      <a:gd name="connsiteY4" fmla="*/ 0 h 6671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99167" h="6671388" extrusionOk="0">
                        <a:moveTo>
                          <a:pt x="0" y="0"/>
                        </a:moveTo>
                        <a:cubicBezTo>
                          <a:pt x="2078125" y="118645"/>
                          <a:pt x="6571088" y="116012"/>
                          <a:pt x="11999167" y="0"/>
                        </a:cubicBezTo>
                        <a:cubicBezTo>
                          <a:pt x="11866285" y="1653002"/>
                          <a:pt x="12084118" y="4600353"/>
                          <a:pt x="11999167" y="6671388"/>
                        </a:cubicBezTo>
                        <a:cubicBezTo>
                          <a:pt x="6020333" y="6805988"/>
                          <a:pt x="4404297" y="6514192"/>
                          <a:pt x="0" y="6671388"/>
                        </a:cubicBezTo>
                        <a:cubicBezTo>
                          <a:pt x="-20187" y="3335928"/>
                          <a:pt x="-152480" y="20702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943750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72769-60FD-4CA6-B986-925049BC46F9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D8B1C-46D6-4C97-B795-B261E4E1D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272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72769-60FD-4CA6-B986-925049BC46F9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D8B1C-46D6-4C97-B795-B261E4E1D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08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72769-60FD-4CA6-B986-925049BC46F9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D8B1C-46D6-4C97-B795-B261E4E1D60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F30F29-426A-4BF3-A6F9-51A230C03902}"/>
              </a:ext>
            </a:extLst>
          </p:cNvPr>
          <p:cNvSpPr/>
          <p:nvPr userDrawn="1"/>
        </p:nvSpPr>
        <p:spPr>
          <a:xfrm>
            <a:off x="102637" y="93306"/>
            <a:ext cx="11999167" cy="6671388"/>
          </a:xfrm>
          <a:prstGeom prst="rect">
            <a:avLst/>
          </a:prstGeom>
          <a:noFill/>
          <a:ln w="79375" cap="flat" cmpd="dbl">
            <a:solidFill>
              <a:srgbClr val="9C000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999167"/>
                      <a:gd name="connsiteY0" fmla="*/ 0 h 6671388"/>
                      <a:gd name="connsiteX1" fmla="*/ 11999167 w 11999167"/>
                      <a:gd name="connsiteY1" fmla="*/ 0 h 6671388"/>
                      <a:gd name="connsiteX2" fmla="*/ 11999167 w 11999167"/>
                      <a:gd name="connsiteY2" fmla="*/ 6671388 h 6671388"/>
                      <a:gd name="connsiteX3" fmla="*/ 0 w 11999167"/>
                      <a:gd name="connsiteY3" fmla="*/ 6671388 h 6671388"/>
                      <a:gd name="connsiteX4" fmla="*/ 0 w 11999167"/>
                      <a:gd name="connsiteY4" fmla="*/ 0 h 6671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99167" h="6671388" extrusionOk="0">
                        <a:moveTo>
                          <a:pt x="0" y="0"/>
                        </a:moveTo>
                        <a:cubicBezTo>
                          <a:pt x="2078125" y="118645"/>
                          <a:pt x="6571088" y="116012"/>
                          <a:pt x="11999167" y="0"/>
                        </a:cubicBezTo>
                        <a:cubicBezTo>
                          <a:pt x="11866285" y="1653002"/>
                          <a:pt x="12084118" y="4600353"/>
                          <a:pt x="11999167" y="6671388"/>
                        </a:cubicBezTo>
                        <a:cubicBezTo>
                          <a:pt x="6020333" y="6805988"/>
                          <a:pt x="4404297" y="6514192"/>
                          <a:pt x="0" y="6671388"/>
                        </a:cubicBezTo>
                        <a:cubicBezTo>
                          <a:pt x="-20187" y="3335928"/>
                          <a:pt x="-152480" y="20702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641587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72769-60FD-4CA6-B986-925049BC46F9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D8B1C-46D6-4C97-B795-B261E4E1D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645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72769-60FD-4CA6-B986-925049BC46F9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D8B1C-46D6-4C97-B795-B261E4E1D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464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72769-60FD-4CA6-B986-925049BC46F9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D8B1C-46D6-4C97-B795-B261E4E1D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419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72769-60FD-4CA6-B986-925049BC46F9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D8B1C-46D6-4C97-B795-B261E4E1D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58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72769-60FD-4CA6-B986-925049BC46F9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D8B1C-46D6-4C97-B795-B261E4E1D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43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72769-60FD-4CA6-B986-925049BC46F9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D8B1C-46D6-4C97-B795-B261E4E1D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89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72769-60FD-4CA6-B986-925049BC46F9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D8B1C-46D6-4C97-B795-B261E4E1D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019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972769-60FD-4CA6-B986-925049BC46F9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7D8B1C-46D6-4C97-B795-B261E4E1D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598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tracsflorida.org/wiki/index.php?title=How_Do_I_Get_ELVIS%3F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www.flhsmv.gov/pdf/courts/utc/UTCCombinedManual.pdf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racsflorida.org/wiki/index.php?title=Hardware_Solutions#Printers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Uniform Traffic Citation</a:t>
            </a:r>
          </a:p>
          <a:p>
            <a:r>
              <a:rPr lang="en-US" sz="2800" i="1" dirty="0"/>
              <a:t>User Guide</a:t>
            </a:r>
          </a:p>
        </p:txBody>
      </p:sp>
      <p:pic>
        <p:nvPicPr>
          <p:cNvPr id="5" name="Picture 4" descr="C:\Users\Zach\AppData\Local\Microsoft\Windows\INetCache\Content.Word\TraCSFlorida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683" y="1122364"/>
            <a:ext cx="2808633" cy="1745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:\Users\Zach\AppData\Local\Microsoft\Windows\INetCache\Content.Word\FDOT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231" y="1560586"/>
            <a:ext cx="868680" cy="868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C:\Users\Zach\AppData\Local\Microsoft\Windows\INetCache\Content.Word\florida-state-logo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496" y="1560586"/>
            <a:ext cx="868680" cy="86868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D2D7420-3F1C-4357-9185-4086F15A15D1}"/>
              </a:ext>
            </a:extLst>
          </p:cNvPr>
          <p:cNvSpPr/>
          <p:nvPr/>
        </p:nvSpPr>
        <p:spPr>
          <a:xfrm>
            <a:off x="102637" y="93306"/>
            <a:ext cx="11999167" cy="6671388"/>
          </a:xfrm>
          <a:prstGeom prst="rect">
            <a:avLst/>
          </a:prstGeom>
          <a:noFill/>
          <a:ln w="79375" cap="flat" cmpd="dbl">
            <a:solidFill>
              <a:srgbClr val="9C000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999167"/>
                      <a:gd name="connsiteY0" fmla="*/ 0 h 6671388"/>
                      <a:gd name="connsiteX1" fmla="*/ 11999167 w 11999167"/>
                      <a:gd name="connsiteY1" fmla="*/ 0 h 6671388"/>
                      <a:gd name="connsiteX2" fmla="*/ 11999167 w 11999167"/>
                      <a:gd name="connsiteY2" fmla="*/ 6671388 h 6671388"/>
                      <a:gd name="connsiteX3" fmla="*/ 0 w 11999167"/>
                      <a:gd name="connsiteY3" fmla="*/ 6671388 h 6671388"/>
                      <a:gd name="connsiteX4" fmla="*/ 0 w 11999167"/>
                      <a:gd name="connsiteY4" fmla="*/ 0 h 6671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99167" h="6671388" extrusionOk="0">
                        <a:moveTo>
                          <a:pt x="0" y="0"/>
                        </a:moveTo>
                        <a:cubicBezTo>
                          <a:pt x="2078125" y="118645"/>
                          <a:pt x="6571088" y="116012"/>
                          <a:pt x="11999167" y="0"/>
                        </a:cubicBezTo>
                        <a:cubicBezTo>
                          <a:pt x="11866285" y="1653002"/>
                          <a:pt x="12084118" y="4600353"/>
                          <a:pt x="11999167" y="6671388"/>
                        </a:cubicBezTo>
                        <a:cubicBezTo>
                          <a:pt x="6020333" y="6805988"/>
                          <a:pt x="4404297" y="6514192"/>
                          <a:pt x="0" y="6671388"/>
                        </a:cubicBezTo>
                        <a:cubicBezTo>
                          <a:pt x="-20187" y="3335928"/>
                          <a:pt x="-152480" y="20702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0419824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Night Mode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639" y="1544715"/>
            <a:ext cx="10892161" cy="4632248"/>
          </a:xfrm>
        </p:spPr>
        <p:txBody>
          <a:bodyPr/>
          <a:lstStyle/>
          <a:p>
            <a:r>
              <a:rPr lang="en-US" dirty="0"/>
              <a:t>From the top task bar, select View</a:t>
            </a:r>
          </a:p>
          <a:p>
            <a:r>
              <a:rPr lang="en-US" dirty="0"/>
              <a:t>Select Night-time mode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83A3A4-745E-44C0-B560-6C6708942AB0}"/>
              </a:ext>
            </a:extLst>
          </p:cNvPr>
          <p:cNvSpPr/>
          <p:nvPr/>
        </p:nvSpPr>
        <p:spPr>
          <a:xfrm>
            <a:off x="102637" y="93306"/>
            <a:ext cx="11999167" cy="6671388"/>
          </a:xfrm>
          <a:prstGeom prst="rect">
            <a:avLst/>
          </a:prstGeom>
          <a:noFill/>
          <a:ln w="79375" cap="flat" cmpd="dbl">
            <a:solidFill>
              <a:srgbClr val="9C000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999167"/>
                      <a:gd name="connsiteY0" fmla="*/ 0 h 6671388"/>
                      <a:gd name="connsiteX1" fmla="*/ 11999167 w 11999167"/>
                      <a:gd name="connsiteY1" fmla="*/ 0 h 6671388"/>
                      <a:gd name="connsiteX2" fmla="*/ 11999167 w 11999167"/>
                      <a:gd name="connsiteY2" fmla="*/ 6671388 h 6671388"/>
                      <a:gd name="connsiteX3" fmla="*/ 0 w 11999167"/>
                      <a:gd name="connsiteY3" fmla="*/ 6671388 h 6671388"/>
                      <a:gd name="connsiteX4" fmla="*/ 0 w 11999167"/>
                      <a:gd name="connsiteY4" fmla="*/ 0 h 6671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99167" h="6671388" extrusionOk="0">
                        <a:moveTo>
                          <a:pt x="0" y="0"/>
                        </a:moveTo>
                        <a:cubicBezTo>
                          <a:pt x="2078125" y="118645"/>
                          <a:pt x="6571088" y="116012"/>
                          <a:pt x="11999167" y="0"/>
                        </a:cubicBezTo>
                        <a:cubicBezTo>
                          <a:pt x="11866285" y="1653002"/>
                          <a:pt x="12084118" y="4600353"/>
                          <a:pt x="11999167" y="6671388"/>
                        </a:cubicBezTo>
                        <a:cubicBezTo>
                          <a:pt x="6020333" y="6805988"/>
                          <a:pt x="4404297" y="6514192"/>
                          <a:pt x="0" y="6671388"/>
                        </a:cubicBezTo>
                        <a:cubicBezTo>
                          <a:pt x="-20187" y="3335928"/>
                          <a:pt x="-152480" y="20702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3360B31-6AFD-4350-91F9-D99DC48414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153" y="2955666"/>
            <a:ext cx="10027694" cy="344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3879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64614" y="1783959"/>
            <a:ext cx="4087306" cy="2889114"/>
          </a:xfrm>
        </p:spPr>
        <p:txBody>
          <a:bodyPr anchor="b">
            <a:normAutofit/>
          </a:bodyPr>
          <a:lstStyle/>
          <a:p>
            <a:r>
              <a:rPr lang="en-US" sz="5400" b="1" dirty="0"/>
              <a:t>Importing </a:t>
            </a:r>
            <a:br>
              <a:rPr lang="en-US" sz="5400" b="1" dirty="0"/>
            </a:br>
            <a:r>
              <a:rPr lang="en-US" sz="5400" b="1" dirty="0"/>
              <a:t>Tags/DLs into </a:t>
            </a:r>
            <a:r>
              <a:rPr lang="en-US" sz="5400" b="1" dirty="0" err="1"/>
              <a:t>TraCS</a:t>
            </a:r>
            <a:endParaRPr lang="en-US" sz="5400" b="1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Programming data on computer monitor">
            <a:extLst>
              <a:ext uri="{FF2B5EF4-FFF2-40B4-BE49-F238E27FC236}">
                <a16:creationId xmlns:a16="http://schemas.microsoft.com/office/drawing/2014/main" id="{D54ED3AB-DF87-4BF2-B145-625A4BC19C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6" r="8554" b="-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0254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838200" y="257453"/>
            <a:ext cx="10515600" cy="1225119"/>
          </a:xfrm>
        </p:spPr>
        <p:txBody>
          <a:bodyPr/>
          <a:lstStyle/>
          <a:p>
            <a:pPr algn="ctr"/>
            <a:r>
              <a:rPr lang="en-US" b="1" dirty="0"/>
              <a:t>Importing: Using FCIC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363984" y="1313895"/>
            <a:ext cx="11425562" cy="4863069"/>
          </a:xfrm>
        </p:spPr>
        <p:txBody>
          <a:bodyPr/>
          <a:lstStyle/>
          <a:p>
            <a:r>
              <a:rPr lang="en-US" dirty="0"/>
              <a:t>Before you start your report, run your DLs and Tags in your FCIC/CAD  so the information can be imported for use on the </a:t>
            </a:r>
            <a:r>
              <a:rPr lang="en-US" dirty="0" err="1"/>
              <a:t>TraCS</a:t>
            </a:r>
            <a:r>
              <a:rPr lang="en-US" dirty="0"/>
              <a:t> forms</a:t>
            </a:r>
          </a:p>
          <a:p>
            <a:r>
              <a:rPr lang="en-US" dirty="0"/>
              <a:t>Once you’ve run the information, you can select Tools from the top task bar, follow by selecting NCIC or using the hotkey (Ctrl + J) to import</a:t>
            </a: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45545C0-4080-4F34-86E1-9420FFEF8C92}" type="slidenum">
              <a:rPr lang="en-US" sz="9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n-US" sz="900">
              <a:solidFill>
                <a:srgbClr val="898989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58033D-CE5C-44BE-A425-1189349E28D5}"/>
              </a:ext>
            </a:extLst>
          </p:cNvPr>
          <p:cNvSpPr/>
          <p:nvPr/>
        </p:nvSpPr>
        <p:spPr>
          <a:xfrm>
            <a:off x="102637" y="93306"/>
            <a:ext cx="11999167" cy="6671388"/>
          </a:xfrm>
          <a:prstGeom prst="rect">
            <a:avLst/>
          </a:prstGeom>
          <a:noFill/>
          <a:ln w="79375" cap="flat" cmpd="dbl">
            <a:solidFill>
              <a:srgbClr val="9C000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999167"/>
                      <a:gd name="connsiteY0" fmla="*/ 0 h 6671388"/>
                      <a:gd name="connsiteX1" fmla="*/ 11999167 w 11999167"/>
                      <a:gd name="connsiteY1" fmla="*/ 0 h 6671388"/>
                      <a:gd name="connsiteX2" fmla="*/ 11999167 w 11999167"/>
                      <a:gd name="connsiteY2" fmla="*/ 6671388 h 6671388"/>
                      <a:gd name="connsiteX3" fmla="*/ 0 w 11999167"/>
                      <a:gd name="connsiteY3" fmla="*/ 6671388 h 6671388"/>
                      <a:gd name="connsiteX4" fmla="*/ 0 w 11999167"/>
                      <a:gd name="connsiteY4" fmla="*/ 0 h 6671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99167" h="6671388" extrusionOk="0">
                        <a:moveTo>
                          <a:pt x="0" y="0"/>
                        </a:moveTo>
                        <a:cubicBezTo>
                          <a:pt x="2078125" y="118645"/>
                          <a:pt x="6571088" y="116012"/>
                          <a:pt x="11999167" y="0"/>
                        </a:cubicBezTo>
                        <a:cubicBezTo>
                          <a:pt x="11866285" y="1653002"/>
                          <a:pt x="12084118" y="4600353"/>
                          <a:pt x="11999167" y="6671388"/>
                        </a:cubicBezTo>
                        <a:cubicBezTo>
                          <a:pt x="6020333" y="6805988"/>
                          <a:pt x="4404297" y="6514192"/>
                          <a:pt x="0" y="6671388"/>
                        </a:cubicBezTo>
                        <a:cubicBezTo>
                          <a:pt x="-20187" y="3335928"/>
                          <a:pt x="-152480" y="20702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3734934-74CF-423E-876E-173C319C82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015" y="3267899"/>
            <a:ext cx="9153499" cy="308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1422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6B5C0-4EFA-4545-8FA4-D465BFA89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819"/>
            <a:ext cx="10515600" cy="894596"/>
          </a:xfrm>
        </p:spPr>
        <p:txBody>
          <a:bodyPr/>
          <a:lstStyle/>
          <a:p>
            <a:pPr algn="ctr"/>
            <a:r>
              <a:rPr lang="en-US" b="1" dirty="0"/>
              <a:t>Importing: Using ELVIS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AC5BD3-4A35-4E19-9A18-D0837A177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29809"/>
            <a:ext cx="10515600" cy="5147153"/>
          </a:xfrm>
        </p:spPr>
        <p:txBody>
          <a:bodyPr>
            <a:normAutofit/>
          </a:bodyPr>
          <a:lstStyle/>
          <a:p>
            <a:r>
              <a:rPr lang="en-US" sz="2400" dirty="0"/>
              <a:t>If you do not have it, you may obtain ELVIS </a:t>
            </a:r>
            <a:r>
              <a:rPr lang="en-US" sz="2400" dirty="0">
                <a:hlinkClick r:id="rId2"/>
              </a:rPr>
              <a:t>here</a:t>
            </a:r>
            <a:endParaRPr lang="en-US" sz="2400" dirty="0"/>
          </a:p>
          <a:p>
            <a:r>
              <a:rPr lang="en-US" sz="2400" dirty="0"/>
              <a:t>Unlike some other CAD vendors, ELVIS can query all 50 states</a:t>
            </a:r>
          </a:p>
          <a:p>
            <a:r>
              <a:rPr lang="en-US" sz="2400" dirty="0" err="1"/>
              <a:t>TraCS</a:t>
            </a:r>
            <a:r>
              <a:rPr lang="en-US" sz="2400" dirty="0"/>
              <a:t> can be set up to auto-launch ELVIS upon opening</a:t>
            </a:r>
          </a:p>
          <a:p>
            <a:r>
              <a:rPr lang="en-US" sz="2400" dirty="0"/>
              <a:t>Run the information in ELVIS and follow the same steps as the previous slide, however selecting ELVIS, to import to </a:t>
            </a:r>
            <a:r>
              <a:rPr lang="en-US" sz="2400" dirty="0" err="1"/>
              <a:t>TraCS</a:t>
            </a:r>
            <a:endParaRPr lang="en-US" sz="2400" dirty="0"/>
          </a:p>
        </p:txBody>
      </p:sp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542C09F-6057-4EAD-AEC9-CADF6551E2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250" y="3356676"/>
            <a:ext cx="9153499" cy="308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5602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Starting a UTC</a:t>
            </a:r>
          </a:p>
        </p:txBody>
      </p:sp>
    </p:spTree>
    <p:extLst>
      <p:ext uri="{BB962C8B-B14F-4D97-AF65-F5344CB8AC3E}">
        <p14:creationId xmlns:p14="http://schemas.microsoft.com/office/powerpoint/2010/main" val="15237635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Opening a UTC Form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Select UTC (citation) on the left navigation panel</a:t>
            </a:r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D6CDA0-6642-49F6-8854-DA81FD176F3F}"/>
              </a:ext>
            </a:extLst>
          </p:cNvPr>
          <p:cNvSpPr/>
          <p:nvPr/>
        </p:nvSpPr>
        <p:spPr>
          <a:xfrm>
            <a:off x="102637" y="93306"/>
            <a:ext cx="11999167" cy="6671388"/>
          </a:xfrm>
          <a:prstGeom prst="rect">
            <a:avLst/>
          </a:prstGeom>
          <a:noFill/>
          <a:ln w="79375" cap="flat" cmpd="dbl">
            <a:solidFill>
              <a:srgbClr val="9C000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999167"/>
                      <a:gd name="connsiteY0" fmla="*/ 0 h 6671388"/>
                      <a:gd name="connsiteX1" fmla="*/ 11999167 w 11999167"/>
                      <a:gd name="connsiteY1" fmla="*/ 0 h 6671388"/>
                      <a:gd name="connsiteX2" fmla="*/ 11999167 w 11999167"/>
                      <a:gd name="connsiteY2" fmla="*/ 6671388 h 6671388"/>
                      <a:gd name="connsiteX3" fmla="*/ 0 w 11999167"/>
                      <a:gd name="connsiteY3" fmla="*/ 6671388 h 6671388"/>
                      <a:gd name="connsiteX4" fmla="*/ 0 w 11999167"/>
                      <a:gd name="connsiteY4" fmla="*/ 0 h 6671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99167" h="6671388" extrusionOk="0">
                        <a:moveTo>
                          <a:pt x="0" y="0"/>
                        </a:moveTo>
                        <a:cubicBezTo>
                          <a:pt x="2078125" y="118645"/>
                          <a:pt x="6571088" y="116012"/>
                          <a:pt x="11999167" y="0"/>
                        </a:cubicBezTo>
                        <a:cubicBezTo>
                          <a:pt x="11866285" y="1653002"/>
                          <a:pt x="12084118" y="4600353"/>
                          <a:pt x="11999167" y="6671388"/>
                        </a:cubicBezTo>
                        <a:cubicBezTo>
                          <a:pt x="6020333" y="6805988"/>
                          <a:pt x="4404297" y="6514192"/>
                          <a:pt x="0" y="6671388"/>
                        </a:cubicBezTo>
                        <a:cubicBezTo>
                          <a:pt x="-20187" y="3335928"/>
                          <a:pt x="-152480" y="20702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7" name="Picture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A7E5FE19-C34C-47F5-8454-02B62F8949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714" y="2717916"/>
            <a:ext cx="9102571" cy="359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6613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8112"/>
            <a:ext cx="10515600" cy="1042618"/>
          </a:xfrm>
        </p:spPr>
        <p:txBody>
          <a:bodyPr/>
          <a:lstStyle/>
          <a:p>
            <a:pPr algn="ctr"/>
            <a:r>
              <a:rPr lang="en-US" b="1" dirty="0"/>
              <a:t>Starting a Case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09709"/>
            <a:ext cx="10515600" cy="4811698"/>
          </a:xfrm>
        </p:spPr>
        <p:txBody>
          <a:bodyPr/>
          <a:lstStyle/>
          <a:p>
            <a:r>
              <a:rPr lang="en-US" dirty="0"/>
              <a:t>Upon opening a form, this box will pop up. Select Create.</a:t>
            </a:r>
          </a:p>
          <a:p>
            <a:r>
              <a:rPr lang="en-US" dirty="0"/>
              <a:t>You do not have to use it, but if you want to, you are welcome to enter details to help you remember the case you are working</a:t>
            </a:r>
          </a:p>
          <a:p>
            <a:r>
              <a:rPr lang="en-US" dirty="0"/>
              <a:t>Upon selecting Create, your form will be created and open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D62954-BC7C-46B7-B50C-D4121BB22B2F}"/>
              </a:ext>
            </a:extLst>
          </p:cNvPr>
          <p:cNvSpPr/>
          <p:nvPr/>
        </p:nvSpPr>
        <p:spPr>
          <a:xfrm>
            <a:off x="102637" y="93306"/>
            <a:ext cx="11999167" cy="6671388"/>
          </a:xfrm>
          <a:prstGeom prst="rect">
            <a:avLst/>
          </a:prstGeom>
          <a:noFill/>
          <a:ln w="79375" cap="flat" cmpd="dbl">
            <a:solidFill>
              <a:srgbClr val="9C000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999167"/>
                      <a:gd name="connsiteY0" fmla="*/ 0 h 6671388"/>
                      <a:gd name="connsiteX1" fmla="*/ 11999167 w 11999167"/>
                      <a:gd name="connsiteY1" fmla="*/ 0 h 6671388"/>
                      <a:gd name="connsiteX2" fmla="*/ 11999167 w 11999167"/>
                      <a:gd name="connsiteY2" fmla="*/ 6671388 h 6671388"/>
                      <a:gd name="connsiteX3" fmla="*/ 0 w 11999167"/>
                      <a:gd name="connsiteY3" fmla="*/ 6671388 h 6671388"/>
                      <a:gd name="connsiteX4" fmla="*/ 0 w 11999167"/>
                      <a:gd name="connsiteY4" fmla="*/ 0 h 6671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99167" h="6671388" extrusionOk="0">
                        <a:moveTo>
                          <a:pt x="0" y="0"/>
                        </a:moveTo>
                        <a:cubicBezTo>
                          <a:pt x="2078125" y="118645"/>
                          <a:pt x="6571088" y="116012"/>
                          <a:pt x="11999167" y="0"/>
                        </a:cubicBezTo>
                        <a:cubicBezTo>
                          <a:pt x="11866285" y="1653002"/>
                          <a:pt x="12084118" y="4600353"/>
                          <a:pt x="11999167" y="6671388"/>
                        </a:cubicBezTo>
                        <a:cubicBezTo>
                          <a:pt x="6020333" y="6805988"/>
                          <a:pt x="4404297" y="6514192"/>
                          <a:pt x="0" y="6671388"/>
                        </a:cubicBezTo>
                        <a:cubicBezTo>
                          <a:pt x="-20187" y="3335928"/>
                          <a:pt x="-152480" y="20702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32EBC52-7FC2-4582-90DD-E904778DC2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712" y="3305588"/>
            <a:ext cx="9798575" cy="319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8590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64614" y="1783959"/>
            <a:ext cx="4087306" cy="2889114"/>
          </a:xfrm>
        </p:spPr>
        <p:txBody>
          <a:bodyPr anchor="b">
            <a:normAutofit/>
          </a:bodyPr>
          <a:lstStyle/>
          <a:p>
            <a:r>
              <a:rPr lang="en-US" sz="5400" b="1" dirty="0"/>
              <a:t>Managing the Page View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Camera lens with reflections on wooden table">
            <a:extLst>
              <a:ext uri="{FF2B5EF4-FFF2-40B4-BE49-F238E27FC236}">
                <a16:creationId xmlns:a16="http://schemas.microsoft.com/office/drawing/2014/main" id="{34D3A99D-5FDB-4B91-A5FB-BB1C931F1E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89" b="-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230491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10718"/>
            <a:ext cx="10515600" cy="892115"/>
          </a:xfrm>
        </p:spPr>
        <p:txBody>
          <a:bodyPr/>
          <a:lstStyle/>
          <a:p>
            <a:pPr algn="ctr"/>
            <a:r>
              <a:rPr lang="en-US" b="1" dirty="0"/>
              <a:t>Zooming the form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150" y="1349406"/>
            <a:ext cx="11185864" cy="4598633"/>
          </a:xfrm>
        </p:spPr>
        <p:txBody>
          <a:bodyPr/>
          <a:lstStyle/>
          <a:p>
            <a:r>
              <a:rPr lang="en-US" dirty="0"/>
              <a:t>With your form open: Select the View tab</a:t>
            </a:r>
          </a:p>
          <a:p>
            <a:r>
              <a:rPr lang="en-US" dirty="0"/>
              <a:t>Select Zoom and set to your preference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1E1FBD-BAE4-4BD1-8520-F9F6D0E13909}"/>
              </a:ext>
            </a:extLst>
          </p:cNvPr>
          <p:cNvSpPr/>
          <p:nvPr/>
        </p:nvSpPr>
        <p:spPr>
          <a:xfrm>
            <a:off x="102637" y="93306"/>
            <a:ext cx="11999167" cy="6671388"/>
          </a:xfrm>
          <a:prstGeom prst="rect">
            <a:avLst/>
          </a:prstGeom>
          <a:noFill/>
          <a:ln w="79375" cap="flat" cmpd="dbl">
            <a:solidFill>
              <a:srgbClr val="9C000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999167"/>
                      <a:gd name="connsiteY0" fmla="*/ 0 h 6671388"/>
                      <a:gd name="connsiteX1" fmla="*/ 11999167 w 11999167"/>
                      <a:gd name="connsiteY1" fmla="*/ 0 h 6671388"/>
                      <a:gd name="connsiteX2" fmla="*/ 11999167 w 11999167"/>
                      <a:gd name="connsiteY2" fmla="*/ 6671388 h 6671388"/>
                      <a:gd name="connsiteX3" fmla="*/ 0 w 11999167"/>
                      <a:gd name="connsiteY3" fmla="*/ 6671388 h 6671388"/>
                      <a:gd name="connsiteX4" fmla="*/ 0 w 11999167"/>
                      <a:gd name="connsiteY4" fmla="*/ 0 h 6671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99167" h="6671388" extrusionOk="0">
                        <a:moveTo>
                          <a:pt x="0" y="0"/>
                        </a:moveTo>
                        <a:cubicBezTo>
                          <a:pt x="2078125" y="118645"/>
                          <a:pt x="6571088" y="116012"/>
                          <a:pt x="11999167" y="0"/>
                        </a:cubicBezTo>
                        <a:cubicBezTo>
                          <a:pt x="11866285" y="1653002"/>
                          <a:pt x="12084118" y="4600353"/>
                          <a:pt x="11999167" y="6671388"/>
                        </a:cubicBezTo>
                        <a:cubicBezTo>
                          <a:pt x="6020333" y="6805988"/>
                          <a:pt x="4404297" y="6514192"/>
                          <a:pt x="0" y="6671388"/>
                        </a:cubicBezTo>
                        <a:cubicBezTo>
                          <a:pt x="-20187" y="3335928"/>
                          <a:pt x="-152480" y="20702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9C36B33-42D7-4256-8D11-C01547444E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386" y="2606225"/>
            <a:ext cx="8115667" cy="386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0831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10717"/>
            <a:ext cx="10515600" cy="967667"/>
          </a:xfrm>
        </p:spPr>
        <p:txBody>
          <a:bodyPr/>
          <a:lstStyle/>
          <a:p>
            <a:pPr algn="ctr"/>
            <a:r>
              <a:rPr lang="en-US" b="1" dirty="0"/>
              <a:t>Navigation Panel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437" y="1411549"/>
            <a:ext cx="11168109" cy="4293541"/>
          </a:xfrm>
        </p:spPr>
        <p:txBody>
          <a:bodyPr/>
          <a:lstStyle/>
          <a:p>
            <a:r>
              <a:rPr lang="en-US" dirty="0"/>
              <a:t>Under the View tab/Navigation, you can show/hide the entire left panel</a:t>
            </a:r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A4D608-90B8-45F6-BE49-18474B60A834}"/>
              </a:ext>
            </a:extLst>
          </p:cNvPr>
          <p:cNvSpPr/>
          <p:nvPr/>
        </p:nvSpPr>
        <p:spPr>
          <a:xfrm>
            <a:off x="102637" y="93306"/>
            <a:ext cx="11999167" cy="6671388"/>
          </a:xfrm>
          <a:prstGeom prst="rect">
            <a:avLst/>
          </a:prstGeom>
          <a:noFill/>
          <a:ln w="79375" cap="flat" cmpd="dbl">
            <a:solidFill>
              <a:srgbClr val="9C000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999167"/>
                      <a:gd name="connsiteY0" fmla="*/ 0 h 6671388"/>
                      <a:gd name="connsiteX1" fmla="*/ 11999167 w 11999167"/>
                      <a:gd name="connsiteY1" fmla="*/ 0 h 6671388"/>
                      <a:gd name="connsiteX2" fmla="*/ 11999167 w 11999167"/>
                      <a:gd name="connsiteY2" fmla="*/ 6671388 h 6671388"/>
                      <a:gd name="connsiteX3" fmla="*/ 0 w 11999167"/>
                      <a:gd name="connsiteY3" fmla="*/ 6671388 h 6671388"/>
                      <a:gd name="connsiteX4" fmla="*/ 0 w 11999167"/>
                      <a:gd name="connsiteY4" fmla="*/ 0 h 6671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99167" h="6671388" extrusionOk="0">
                        <a:moveTo>
                          <a:pt x="0" y="0"/>
                        </a:moveTo>
                        <a:cubicBezTo>
                          <a:pt x="2078125" y="118645"/>
                          <a:pt x="6571088" y="116012"/>
                          <a:pt x="11999167" y="0"/>
                        </a:cubicBezTo>
                        <a:cubicBezTo>
                          <a:pt x="11866285" y="1653002"/>
                          <a:pt x="12084118" y="4600353"/>
                          <a:pt x="11999167" y="6671388"/>
                        </a:cubicBezTo>
                        <a:cubicBezTo>
                          <a:pt x="6020333" y="6805988"/>
                          <a:pt x="4404297" y="6514192"/>
                          <a:pt x="0" y="6671388"/>
                        </a:cubicBezTo>
                        <a:cubicBezTo>
                          <a:pt x="-20187" y="3335928"/>
                          <a:pt x="-152480" y="20702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7" name="Picture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C6C19F72-9CA1-4F49-9249-42EBEBDFA4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72" y="2290877"/>
            <a:ext cx="11168109" cy="383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145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28496" y="3557115"/>
            <a:ext cx="4868752" cy="1115957"/>
          </a:xfrm>
        </p:spPr>
        <p:txBody>
          <a:bodyPr anchor="b">
            <a:normAutofit/>
          </a:bodyPr>
          <a:lstStyle/>
          <a:p>
            <a:pPr algn="l"/>
            <a:r>
              <a:rPr lang="en-US" sz="5400" b="1"/>
              <a:t>First Time Users</a:t>
            </a:r>
            <a:endParaRPr lang="en-US" sz="5400" b="1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Focused male engineer working at computer">
            <a:extLst>
              <a:ext uri="{FF2B5EF4-FFF2-40B4-BE49-F238E27FC236}">
                <a16:creationId xmlns:a16="http://schemas.microsoft.com/office/drawing/2014/main" id="{313E786B-9514-4A55-B2D6-24C6A99F2E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1" r="25479" b="-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354566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Mobile View (Tablets/Cellular)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24614"/>
            <a:ext cx="10515600" cy="4552349"/>
          </a:xfrm>
        </p:spPr>
        <p:txBody>
          <a:bodyPr/>
          <a:lstStyle/>
          <a:p>
            <a:r>
              <a:rPr lang="en-US" dirty="0"/>
              <a:t>For smaller 7’ or 10’ screens, you may want to change your view so that the main focus is just the form itself.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9ED6A5-05DE-4FFA-A3D6-F0BC15678F9D}"/>
              </a:ext>
            </a:extLst>
          </p:cNvPr>
          <p:cNvSpPr/>
          <p:nvPr/>
        </p:nvSpPr>
        <p:spPr>
          <a:xfrm>
            <a:off x="102637" y="93306"/>
            <a:ext cx="11999167" cy="6671388"/>
          </a:xfrm>
          <a:prstGeom prst="rect">
            <a:avLst/>
          </a:prstGeom>
          <a:noFill/>
          <a:ln w="79375" cap="flat" cmpd="dbl">
            <a:solidFill>
              <a:srgbClr val="9C000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999167"/>
                      <a:gd name="connsiteY0" fmla="*/ 0 h 6671388"/>
                      <a:gd name="connsiteX1" fmla="*/ 11999167 w 11999167"/>
                      <a:gd name="connsiteY1" fmla="*/ 0 h 6671388"/>
                      <a:gd name="connsiteX2" fmla="*/ 11999167 w 11999167"/>
                      <a:gd name="connsiteY2" fmla="*/ 6671388 h 6671388"/>
                      <a:gd name="connsiteX3" fmla="*/ 0 w 11999167"/>
                      <a:gd name="connsiteY3" fmla="*/ 6671388 h 6671388"/>
                      <a:gd name="connsiteX4" fmla="*/ 0 w 11999167"/>
                      <a:gd name="connsiteY4" fmla="*/ 0 h 6671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99167" h="6671388" extrusionOk="0">
                        <a:moveTo>
                          <a:pt x="0" y="0"/>
                        </a:moveTo>
                        <a:cubicBezTo>
                          <a:pt x="2078125" y="118645"/>
                          <a:pt x="6571088" y="116012"/>
                          <a:pt x="11999167" y="0"/>
                        </a:cubicBezTo>
                        <a:cubicBezTo>
                          <a:pt x="11866285" y="1653002"/>
                          <a:pt x="12084118" y="4600353"/>
                          <a:pt x="11999167" y="6671388"/>
                        </a:cubicBezTo>
                        <a:cubicBezTo>
                          <a:pt x="6020333" y="6805988"/>
                          <a:pt x="4404297" y="6514192"/>
                          <a:pt x="0" y="6671388"/>
                        </a:cubicBezTo>
                        <a:cubicBezTo>
                          <a:pt x="-20187" y="3335928"/>
                          <a:pt x="-152480" y="20702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7" name="Picture 6" descr="Graphical user interface, timeline&#10;&#10;Description automatically generated">
            <a:extLst>
              <a:ext uri="{FF2B5EF4-FFF2-40B4-BE49-F238E27FC236}">
                <a16:creationId xmlns:a16="http://schemas.microsoft.com/office/drawing/2014/main" id="{6505E523-5303-41D9-8B3E-F7FE7903BC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131" y="2714979"/>
            <a:ext cx="9779737" cy="389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1165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Mobile View (Tablets) Continued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2675" y="1650299"/>
            <a:ext cx="229688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Under View/Zoom, select ‘Page Width’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Go back and select </a:t>
            </a:r>
          </a:p>
          <a:p>
            <a:pPr algn="ctr"/>
            <a:r>
              <a:rPr lang="en-US" sz="1400" dirty="0"/>
              <a:t>‘Set Current As Default’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48818" y="1690688"/>
            <a:ext cx="22968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Under View/Navigation, turn off ‘Show Navigation Bar’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29499" y="1690688"/>
            <a:ext cx="31692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Select Status Bar to minimize it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02791" y="4034036"/>
            <a:ext cx="3169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Right click on the Ribbon tabs and select ‘Minimize the Ribbon’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67D869-0D3D-43D5-AA8C-B19D884F8E1F}"/>
              </a:ext>
            </a:extLst>
          </p:cNvPr>
          <p:cNvSpPr/>
          <p:nvPr/>
        </p:nvSpPr>
        <p:spPr>
          <a:xfrm>
            <a:off x="102637" y="93306"/>
            <a:ext cx="11999167" cy="6671388"/>
          </a:xfrm>
          <a:prstGeom prst="rect">
            <a:avLst/>
          </a:prstGeom>
          <a:noFill/>
          <a:ln w="79375" cap="flat" cmpd="dbl">
            <a:solidFill>
              <a:srgbClr val="9C000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999167"/>
                      <a:gd name="connsiteY0" fmla="*/ 0 h 6671388"/>
                      <a:gd name="connsiteX1" fmla="*/ 11999167 w 11999167"/>
                      <a:gd name="connsiteY1" fmla="*/ 0 h 6671388"/>
                      <a:gd name="connsiteX2" fmla="*/ 11999167 w 11999167"/>
                      <a:gd name="connsiteY2" fmla="*/ 6671388 h 6671388"/>
                      <a:gd name="connsiteX3" fmla="*/ 0 w 11999167"/>
                      <a:gd name="connsiteY3" fmla="*/ 6671388 h 6671388"/>
                      <a:gd name="connsiteX4" fmla="*/ 0 w 11999167"/>
                      <a:gd name="connsiteY4" fmla="*/ 0 h 6671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99167" h="6671388" extrusionOk="0">
                        <a:moveTo>
                          <a:pt x="0" y="0"/>
                        </a:moveTo>
                        <a:cubicBezTo>
                          <a:pt x="2078125" y="118645"/>
                          <a:pt x="6571088" y="116012"/>
                          <a:pt x="11999167" y="0"/>
                        </a:cubicBezTo>
                        <a:cubicBezTo>
                          <a:pt x="11866285" y="1653002"/>
                          <a:pt x="12084118" y="4600353"/>
                          <a:pt x="11999167" y="6671388"/>
                        </a:cubicBezTo>
                        <a:cubicBezTo>
                          <a:pt x="6020333" y="6805988"/>
                          <a:pt x="4404297" y="6514192"/>
                          <a:pt x="0" y="6671388"/>
                        </a:cubicBezTo>
                        <a:cubicBezTo>
                          <a:pt x="-20187" y="3335928"/>
                          <a:pt x="-152480" y="20702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0B53E48-3B18-4528-8E56-A3940F2ABC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7" r="6058" b="1874"/>
          <a:stretch/>
        </p:blipFill>
        <p:spPr>
          <a:xfrm>
            <a:off x="1055820" y="2975862"/>
            <a:ext cx="1562470" cy="3652922"/>
          </a:xfrm>
          <a:prstGeom prst="rect">
            <a:avLst/>
          </a:prstGeom>
        </p:spPr>
      </p:pic>
      <p:pic>
        <p:nvPicPr>
          <p:cNvPr id="16" name="Picture 1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E43FF0A-0164-4904-8634-EA6ECD88D1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127" y="2739976"/>
            <a:ext cx="2164268" cy="2606266"/>
          </a:xfrm>
          <a:prstGeom prst="rect">
            <a:avLst/>
          </a:prstGeom>
        </p:spPr>
      </p:pic>
      <p:pic>
        <p:nvPicPr>
          <p:cNvPr id="18" name="Picture 17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4294FF32-2310-4D22-BF03-E66F9113C3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262" y="2273236"/>
            <a:ext cx="3345470" cy="148602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6727897-42C4-470B-B44B-0FF9D2E50E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40"/>
          <a:stretch/>
        </p:blipFill>
        <p:spPr>
          <a:xfrm>
            <a:off x="6123937" y="4868046"/>
            <a:ext cx="4580355" cy="113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3468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64614" y="1783959"/>
            <a:ext cx="4087306" cy="2889114"/>
          </a:xfrm>
        </p:spPr>
        <p:txBody>
          <a:bodyPr anchor="b">
            <a:normAutofit/>
          </a:bodyPr>
          <a:lstStyle/>
          <a:p>
            <a:r>
              <a:rPr lang="en-US" sz="5400" b="1" dirty="0"/>
              <a:t>Entering</a:t>
            </a:r>
            <a:br>
              <a:rPr lang="en-US" sz="5400" b="1" dirty="0"/>
            </a:br>
            <a:r>
              <a:rPr lang="en-US" sz="5400" b="1" dirty="0"/>
              <a:t>information into the form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Pen placed on top of a signature line">
            <a:extLst>
              <a:ext uri="{FF2B5EF4-FFF2-40B4-BE49-F238E27FC236}">
                <a16:creationId xmlns:a16="http://schemas.microsoft.com/office/drawing/2014/main" id="{031FD86A-22D3-4EE2-A93A-5FAD8BD051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91" r="-1" b="-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293526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Navigating through the form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399496" y="1690688"/>
            <a:ext cx="5930284" cy="4351338"/>
          </a:xfrm>
        </p:spPr>
        <p:txBody>
          <a:bodyPr/>
          <a:lstStyle/>
          <a:p>
            <a:r>
              <a:rPr lang="en-US" dirty="0"/>
              <a:t>There are 5 ways to move from field to field:</a:t>
            </a:r>
          </a:p>
          <a:p>
            <a:pPr lvl="1"/>
            <a:r>
              <a:rPr lang="en-US" dirty="0"/>
              <a:t>Enter button</a:t>
            </a:r>
          </a:p>
          <a:p>
            <a:pPr lvl="1"/>
            <a:r>
              <a:rPr lang="en-US" dirty="0"/>
              <a:t>Tab button</a:t>
            </a:r>
          </a:p>
          <a:p>
            <a:pPr lvl="1"/>
            <a:r>
              <a:rPr lang="en-US" dirty="0"/>
              <a:t>Next button in the </a:t>
            </a:r>
            <a:r>
              <a:rPr lang="en-US" dirty="0" err="1"/>
              <a:t>databar</a:t>
            </a:r>
            <a:endParaRPr lang="en-US" dirty="0"/>
          </a:p>
          <a:p>
            <a:pPr lvl="1"/>
            <a:r>
              <a:rPr lang="en-US" dirty="0"/>
              <a:t>Click on a field using your touchpad/mouse</a:t>
            </a:r>
          </a:p>
          <a:p>
            <a:pPr lvl="1"/>
            <a:r>
              <a:rPr lang="en-US" dirty="0"/>
              <a:t>Click in the Navigation Panel to jump around the form</a:t>
            </a:r>
          </a:p>
          <a:p>
            <a:pPr lvl="1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43BB51-B0FD-4308-9233-EEBAD86BDF72}"/>
              </a:ext>
            </a:extLst>
          </p:cNvPr>
          <p:cNvSpPr/>
          <p:nvPr/>
        </p:nvSpPr>
        <p:spPr>
          <a:xfrm>
            <a:off x="102637" y="93306"/>
            <a:ext cx="11999167" cy="6671388"/>
          </a:xfrm>
          <a:prstGeom prst="rect">
            <a:avLst/>
          </a:prstGeom>
          <a:noFill/>
          <a:ln w="79375" cap="flat" cmpd="dbl">
            <a:solidFill>
              <a:srgbClr val="9C000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999167"/>
                      <a:gd name="connsiteY0" fmla="*/ 0 h 6671388"/>
                      <a:gd name="connsiteX1" fmla="*/ 11999167 w 11999167"/>
                      <a:gd name="connsiteY1" fmla="*/ 0 h 6671388"/>
                      <a:gd name="connsiteX2" fmla="*/ 11999167 w 11999167"/>
                      <a:gd name="connsiteY2" fmla="*/ 6671388 h 6671388"/>
                      <a:gd name="connsiteX3" fmla="*/ 0 w 11999167"/>
                      <a:gd name="connsiteY3" fmla="*/ 6671388 h 6671388"/>
                      <a:gd name="connsiteX4" fmla="*/ 0 w 11999167"/>
                      <a:gd name="connsiteY4" fmla="*/ 0 h 6671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99167" h="6671388" extrusionOk="0">
                        <a:moveTo>
                          <a:pt x="0" y="0"/>
                        </a:moveTo>
                        <a:cubicBezTo>
                          <a:pt x="2078125" y="118645"/>
                          <a:pt x="6571088" y="116012"/>
                          <a:pt x="11999167" y="0"/>
                        </a:cubicBezTo>
                        <a:cubicBezTo>
                          <a:pt x="11866285" y="1653002"/>
                          <a:pt x="12084118" y="4600353"/>
                          <a:pt x="11999167" y="6671388"/>
                        </a:cubicBezTo>
                        <a:cubicBezTo>
                          <a:pt x="6020333" y="6805988"/>
                          <a:pt x="4404297" y="6514192"/>
                          <a:pt x="0" y="6671388"/>
                        </a:cubicBezTo>
                        <a:cubicBezTo>
                          <a:pt x="-20187" y="3335928"/>
                          <a:pt x="-152480" y="20702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4" name="Picture 3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54550F3D-FE25-4910-BF85-5036D0770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427" y="4419791"/>
            <a:ext cx="2019475" cy="1432684"/>
          </a:xfrm>
          <a:prstGeom prst="rect">
            <a:avLst/>
          </a:prstGeom>
        </p:spPr>
      </p:pic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5E4EE47-E8EA-4FFC-A837-0B16E331B4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800" y="1027906"/>
            <a:ext cx="1619647" cy="5221742"/>
          </a:xfrm>
          <a:prstGeom prst="rect">
            <a:avLst/>
          </a:prstGeom>
        </p:spPr>
      </p:pic>
      <p:pic>
        <p:nvPicPr>
          <p:cNvPr id="9" name="Picture 8" descr="A picture containing keyboard, computer, electronics, sitting&#10;&#10;Description automatically generated">
            <a:extLst>
              <a:ext uri="{FF2B5EF4-FFF2-40B4-BE49-F238E27FC236}">
                <a16:creationId xmlns:a16="http://schemas.microsoft.com/office/drawing/2014/main" id="{6954AD5C-A0F0-40DE-A1F3-9EBBD41C0A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446" y="2387867"/>
            <a:ext cx="4017435" cy="15365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349451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Entering Data into the Form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9411" y="1525652"/>
            <a:ext cx="10515600" cy="4351338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databar</a:t>
            </a:r>
            <a:r>
              <a:rPr lang="en-US" dirty="0"/>
              <a:t> is where you enter your information</a:t>
            </a:r>
          </a:p>
          <a:p>
            <a:r>
              <a:rPr lang="en-US" dirty="0"/>
              <a:t>Help tips are provided on the left of the </a:t>
            </a:r>
            <a:r>
              <a:rPr lang="en-US" dirty="0" err="1"/>
              <a:t>databar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059BC1-389B-4D98-A9B6-21BC19A4692D}"/>
              </a:ext>
            </a:extLst>
          </p:cNvPr>
          <p:cNvSpPr/>
          <p:nvPr/>
        </p:nvSpPr>
        <p:spPr>
          <a:xfrm>
            <a:off x="102637" y="93306"/>
            <a:ext cx="11999167" cy="6671388"/>
          </a:xfrm>
          <a:prstGeom prst="rect">
            <a:avLst/>
          </a:prstGeom>
          <a:noFill/>
          <a:ln w="79375" cap="flat" cmpd="dbl">
            <a:solidFill>
              <a:srgbClr val="9C000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999167"/>
                      <a:gd name="connsiteY0" fmla="*/ 0 h 6671388"/>
                      <a:gd name="connsiteX1" fmla="*/ 11999167 w 11999167"/>
                      <a:gd name="connsiteY1" fmla="*/ 0 h 6671388"/>
                      <a:gd name="connsiteX2" fmla="*/ 11999167 w 11999167"/>
                      <a:gd name="connsiteY2" fmla="*/ 6671388 h 6671388"/>
                      <a:gd name="connsiteX3" fmla="*/ 0 w 11999167"/>
                      <a:gd name="connsiteY3" fmla="*/ 6671388 h 6671388"/>
                      <a:gd name="connsiteX4" fmla="*/ 0 w 11999167"/>
                      <a:gd name="connsiteY4" fmla="*/ 0 h 6671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99167" h="6671388" extrusionOk="0">
                        <a:moveTo>
                          <a:pt x="0" y="0"/>
                        </a:moveTo>
                        <a:cubicBezTo>
                          <a:pt x="2078125" y="118645"/>
                          <a:pt x="6571088" y="116012"/>
                          <a:pt x="11999167" y="0"/>
                        </a:cubicBezTo>
                        <a:cubicBezTo>
                          <a:pt x="11866285" y="1653002"/>
                          <a:pt x="12084118" y="4600353"/>
                          <a:pt x="11999167" y="6671388"/>
                        </a:cubicBezTo>
                        <a:cubicBezTo>
                          <a:pt x="6020333" y="6805988"/>
                          <a:pt x="4404297" y="6514192"/>
                          <a:pt x="0" y="6671388"/>
                        </a:cubicBezTo>
                        <a:cubicBezTo>
                          <a:pt x="-20187" y="3335928"/>
                          <a:pt x="-152480" y="20702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7" name="Picture 6" descr="Timeline&#10;&#10;Description automatically generated">
            <a:extLst>
              <a:ext uri="{FF2B5EF4-FFF2-40B4-BE49-F238E27FC236}">
                <a16:creationId xmlns:a16="http://schemas.microsoft.com/office/drawing/2014/main" id="{36FD3AAA-A157-4C01-8E60-2B09189919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615" y="2654637"/>
            <a:ext cx="7890770" cy="383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2685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DHSMV’s Online UTC Manual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2862" y="1509204"/>
            <a:ext cx="11194742" cy="4667759"/>
          </a:xfrm>
        </p:spPr>
        <p:txBody>
          <a:bodyPr>
            <a:normAutofit/>
          </a:bodyPr>
          <a:lstStyle/>
          <a:p>
            <a:r>
              <a:rPr lang="en-US" sz="2000" dirty="0"/>
              <a:t>The “more…” link on the first field (Agency Case Number) will direct users to the online UTC manual which can be found </a:t>
            </a:r>
            <a:r>
              <a:rPr lang="en-US" sz="2000" dirty="0">
                <a:hlinkClick r:id="rId2"/>
              </a:rPr>
              <a:t>here</a:t>
            </a:r>
            <a:endParaRPr lang="en-US" sz="2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B19768-68EC-43CC-B1E0-F3FB481BCAC4}"/>
              </a:ext>
            </a:extLst>
          </p:cNvPr>
          <p:cNvSpPr/>
          <p:nvPr/>
        </p:nvSpPr>
        <p:spPr>
          <a:xfrm>
            <a:off x="102637" y="93306"/>
            <a:ext cx="11999167" cy="6671388"/>
          </a:xfrm>
          <a:prstGeom prst="rect">
            <a:avLst/>
          </a:prstGeom>
          <a:noFill/>
          <a:ln w="79375" cap="flat" cmpd="dbl">
            <a:solidFill>
              <a:srgbClr val="9C000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999167"/>
                      <a:gd name="connsiteY0" fmla="*/ 0 h 6671388"/>
                      <a:gd name="connsiteX1" fmla="*/ 11999167 w 11999167"/>
                      <a:gd name="connsiteY1" fmla="*/ 0 h 6671388"/>
                      <a:gd name="connsiteX2" fmla="*/ 11999167 w 11999167"/>
                      <a:gd name="connsiteY2" fmla="*/ 6671388 h 6671388"/>
                      <a:gd name="connsiteX3" fmla="*/ 0 w 11999167"/>
                      <a:gd name="connsiteY3" fmla="*/ 6671388 h 6671388"/>
                      <a:gd name="connsiteX4" fmla="*/ 0 w 11999167"/>
                      <a:gd name="connsiteY4" fmla="*/ 0 h 6671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99167" h="6671388" extrusionOk="0">
                        <a:moveTo>
                          <a:pt x="0" y="0"/>
                        </a:moveTo>
                        <a:cubicBezTo>
                          <a:pt x="2078125" y="118645"/>
                          <a:pt x="6571088" y="116012"/>
                          <a:pt x="11999167" y="0"/>
                        </a:cubicBezTo>
                        <a:cubicBezTo>
                          <a:pt x="11866285" y="1653002"/>
                          <a:pt x="12084118" y="4600353"/>
                          <a:pt x="11999167" y="6671388"/>
                        </a:cubicBezTo>
                        <a:cubicBezTo>
                          <a:pt x="6020333" y="6805988"/>
                          <a:pt x="4404297" y="6514192"/>
                          <a:pt x="0" y="6671388"/>
                        </a:cubicBezTo>
                        <a:cubicBezTo>
                          <a:pt x="-20187" y="3335928"/>
                          <a:pt x="-152480" y="20702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9" name="Picture 8" descr="Timeline&#10;&#10;Description automatically generated">
            <a:extLst>
              <a:ext uri="{FF2B5EF4-FFF2-40B4-BE49-F238E27FC236}">
                <a16:creationId xmlns:a16="http://schemas.microsoft.com/office/drawing/2014/main" id="{175E0A88-1095-46EB-91C1-46EC36197E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415" y="2509485"/>
            <a:ext cx="8043169" cy="391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9528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The First Time Only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/>
          <a:lstStyle/>
          <a:p>
            <a:r>
              <a:rPr lang="en-US" dirty="0"/>
              <a:t>The first time you complete a UTC, you will be required to enter some basic information, such as:</a:t>
            </a:r>
          </a:p>
          <a:p>
            <a:pPr lvl="1"/>
            <a:r>
              <a:rPr lang="en-US" dirty="0"/>
              <a:t>The type of department</a:t>
            </a:r>
          </a:p>
          <a:p>
            <a:pPr lvl="1"/>
            <a:r>
              <a:rPr lang="en-US" dirty="0"/>
              <a:t>The city where the citation was written</a:t>
            </a:r>
          </a:p>
          <a:p>
            <a:pPr lvl="1"/>
            <a:r>
              <a:rPr lang="en-US" dirty="0"/>
              <a:t>The county where the citation as written</a:t>
            </a:r>
          </a:p>
          <a:p>
            <a:pPr lvl="1"/>
            <a:r>
              <a:rPr lang="en-US" dirty="0"/>
              <a:t>Information related to your identification as a reporting officer</a:t>
            </a:r>
          </a:p>
          <a:p>
            <a:endParaRPr lang="en-US" dirty="0"/>
          </a:p>
          <a:p>
            <a:r>
              <a:rPr lang="en-US" dirty="0"/>
              <a:t>The second time you write a UTC and beyond, this information will default based on the initial entry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E14744B-7914-4AD3-98DC-45C7CB30A8AB}"/>
              </a:ext>
            </a:extLst>
          </p:cNvPr>
          <p:cNvSpPr/>
          <p:nvPr/>
        </p:nvSpPr>
        <p:spPr>
          <a:xfrm>
            <a:off x="102637" y="93306"/>
            <a:ext cx="11999167" cy="6671388"/>
          </a:xfrm>
          <a:prstGeom prst="rect">
            <a:avLst/>
          </a:prstGeom>
          <a:noFill/>
          <a:ln w="79375" cap="flat" cmpd="dbl">
            <a:solidFill>
              <a:srgbClr val="9C000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999167"/>
                      <a:gd name="connsiteY0" fmla="*/ 0 h 6671388"/>
                      <a:gd name="connsiteX1" fmla="*/ 11999167 w 11999167"/>
                      <a:gd name="connsiteY1" fmla="*/ 0 h 6671388"/>
                      <a:gd name="connsiteX2" fmla="*/ 11999167 w 11999167"/>
                      <a:gd name="connsiteY2" fmla="*/ 6671388 h 6671388"/>
                      <a:gd name="connsiteX3" fmla="*/ 0 w 11999167"/>
                      <a:gd name="connsiteY3" fmla="*/ 6671388 h 6671388"/>
                      <a:gd name="connsiteX4" fmla="*/ 0 w 11999167"/>
                      <a:gd name="connsiteY4" fmla="*/ 0 h 6671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99167" h="6671388" extrusionOk="0">
                        <a:moveTo>
                          <a:pt x="0" y="0"/>
                        </a:moveTo>
                        <a:cubicBezTo>
                          <a:pt x="2078125" y="118645"/>
                          <a:pt x="6571088" y="116012"/>
                          <a:pt x="11999167" y="0"/>
                        </a:cubicBezTo>
                        <a:cubicBezTo>
                          <a:pt x="11866285" y="1653002"/>
                          <a:pt x="12084118" y="4600353"/>
                          <a:pt x="11999167" y="6671388"/>
                        </a:cubicBezTo>
                        <a:cubicBezTo>
                          <a:pt x="6020333" y="6805988"/>
                          <a:pt x="4404297" y="6514192"/>
                          <a:pt x="0" y="6671388"/>
                        </a:cubicBezTo>
                        <a:cubicBezTo>
                          <a:pt x="-20187" y="3335928"/>
                          <a:pt x="-152480" y="20702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5666334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FCIC Importing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/>
          </a:bodyPr>
          <a:lstStyle/>
          <a:p>
            <a:r>
              <a:rPr lang="en-US" sz="1800" dirty="0"/>
              <a:t>You should be running every tag and license BEFORE opening a form in </a:t>
            </a:r>
            <a:r>
              <a:rPr lang="en-US" sz="1800" dirty="0" err="1"/>
              <a:t>TraCS</a:t>
            </a:r>
            <a:r>
              <a:rPr lang="en-US" sz="1800" dirty="0"/>
              <a:t> (officer safety!)</a:t>
            </a:r>
          </a:p>
          <a:p>
            <a:r>
              <a:rPr lang="en-US" sz="1800" dirty="0"/>
              <a:t>The last 5 DLs and Vehicles ran should automatically show up on a pick list when you tab to the First Name and Vehicle Year fields.</a:t>
            </a:r>
          </a:p>
          <a:p>
            <a:r>
              <a:rPr lang="en-US" sz="1800" dirty="0"/>
              <a:t>You can start typing your desired selection to highlight who you want  </a:t>
            </a:r>
          </a:p>
          <a:p>
            <a:endParaRPr lang="en-US" sz="1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6F6A22-0F26-4D2C-B6EA-83FE16AF91EB}"/>
              </a:ext>
            </a:extLst>
          </p:cNvPr>
          <p:cNvSpPr/>
          <p:nvPr/>
        </p:nvSpPr>
        <p:spPr>
          <a:xfrm>
            <a:off x="102637" y="93306"/>
            <a:ext cx="11999167" cy="6671388"/>
          </a:xfrm>
          <a:prstGeom prst="rect">
            <a:avLst/>
          </a:prstGeom>
          <a:noFill/>
          <a:ln w="79375" cap="flat" cmpd="dbl">
            <a:solidFill>
              <a:srgbClr val="9C000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999167"/>
                      <a:gd name="connsiteY0" fmla="*/ 0 h 6671388"/>
                      <a:gd name="connsiteX1" fmla="*/ 11999167 w 11999167"/>
                      <a:gd name="connsiteY1" fmla="*/ 0 h 6671388"/>
                      <a:gd name="connsiteX2" fmla="*/ 11999167 w 11999167"/>
                      <a:gd name="connsiteY2" fmla="*/ 6671388 h 6671388"/>
                      <a:gd name="connsiteX3" fmla="*/ 0 w 11999167"/>
                      <a:gd name="connsiteY3" fmla="*/ 6671388 h 6671388"/>
                      <a:gd name="connsiteX4" fmla="*/ 0 w 11999167"/>
                      <a:gd name="connsiteY4" fmla="*/ 0 h 6671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99167" h="6671388" extrusionOk="0">
                        <a:moveTo>
                          <a:pt x="0" y="0"/>
                        </a:moveTo>
                        <a:cubicBezTo>
                          <a:pt x="2078125" y="118645"/>
                          <a:pt x="6571088" y="116012"/>
                          <a:pt x="11999167" y="0"/>
                        </a:cubicBezTo>
                        <a:cubicBezTo>
                          <a:pt x="11866285" y="1653002"/>
                          <a:pt x="12084118" y="4600353"/>
                          <a:pt x="11999167" y="6671388"/>
                        </a:cubicBezTo>
                        <a:cubicBezTo>
                          <a:pt x="6020333" y="6805988"/>
                          <a:pt x="4404297" y="6514192"/>
                          <a:pt x="0" y="6671388"/>
                        </a:cubicBezTo>
                        <a:cubicBezTo>
                          <a:pt x="-20187" y="3335928"/>
                          <a:pt x="-152480" y="20702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4EE4E6C-3B8F-42E2-B92A-1F592384D0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96" y="3302492"/>
            <a:ext cx="5162052" cy="2977183"/>
          </a:xfrm>
          <a:prstGeom prst="rect">
            <a:avLst/>
          </a:prstGeom>
        </p:spPr>
      </p:pic>
      <p:pic>
        <p:nvPicPr>
          <p:cNvPr id="10" name="Picture 9" descr="A picture containing timeline&#10;&#10;Description automatically generated">
            <a:extLst>
              <a:ext uri="{FF2B5EF4-FFF2-40B4-BE49-F238E27FC236}">
                <a16:creationId xmlns:a16="http://schemas.microsoft.com/office/drawing/2014/main" id="{5191DB65-6C4E-456D-9503-26086D27F0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0"/>
          <a:stretch/>
        </p:blipFill>
        <p:spPr>
          <a:xfrm>
            <a:off x="5894773" y="3302491"/>
            <a:ext cx="5929631" cy="297718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859F11A-A7AA-4385-8918-A3265C897FC8}"/>
              </a:ext>
            </a:extLst>
          </p:cNvPr>
          <p:cNvSpPr/>
          <p:nvPr/>
        </p:nvSpPr>
        <p:spPr>
          <a:xfrm>
            <a:off x="1926454" y="3604334"/>
            <a:ext cx="1287263" cy="408373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3A28B0A-2028-483C-84A4-E76A525FE9F2}"/>
              </a:ext>
            </a:extLst>
          </p:cNvPr>
          <p:cNvSpPr/>
          <p:nvPr/>
        </p:nvSpPr>
        <p:spPr>
          <a:xfrm>
            <a:off x="7698419" y="3666987"/>
            <a:ext cx="1287263" cy="533677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7009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Troubleshooting FCIC Importing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315465" cy="4351338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>You must run cars and persons before opening the form; otherwise, you must launch the FCIC Import button</a:t>
            </a:r>
          </a:p>
          <a:p>
            <a:r>
              <a:rPr lang="en-US" sz="2000" dirty="0"/>
              <a:t>If the last 5 queries you ran are not showing up automatically, then press the FCIC import button on the home tab and make sure your vendor is selected from the drop down list  </a:t>
            </a:r>
          </a:p>
          <a:p>
            <a:r>
              <a:rPr lang="en-US" sz="2000" dirty="0"/>
              <a:t>If there is still nobody to select, or if your vendor is not on the list, then you must contact your IT helpdesk and they can contact </a:t>
            </a:r>
            <a:r>
              <a:rPr lang="en-US" sz="2000" dirty="0" err="1"/>
              <a:t>TraCS</a:t>
            </a:r>
            <a:r>
              <a:rPr lang="en-US" sz="2000" dirty="0"/>
              <a:t> for additional support</a:t>
            </a:r>
          </a:p>
          <a:p>
            <a:r>
              <a:rPr lang="en-US" sz="2000" dirty="0"/>
              <a:t>The shortcut to import manually is Control +J, Alt + A, and Enter</a:t>
            </a:r>
          </a:p>
          <a:p>
            <a:pPr lvl="1"/>
            <a:r>
              <a:rPr lang="en-US" sz="1600" dirty="0"/>
              <a:t>Control + J: Launches editor</a:t>
            </a:r>
          </a:p>
          <a:p>
            <a:pPr lvl="1"/>
            <a:r>
              <a:rPr lang="en-US" sz="1600" dirty="0"/>
              <a:t>Alt + A: Selects All</a:t>
            </a:r>
          </a:p>
          <a:p>
            <a:pPr lvl="1"/>
            <a:r>
              <a:rPr lang="en-US" sz="1600" dirty="0"/>
              <a:t>Enter: Commits the Import button</a:t>
            </a:r>
          </a:p>
          <a:p>
            <a:endParaRPr lang="en-US" sz="2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ADC031-B637-433F-B3EE-786ABE8D04F5}"/>
              </a:ext>
            </a:extLst>
          </p:cNvPr>
          <p:cNvSpPr/>
          <p:nvPr/>
        </p:nvSpPr>
        <p:spPr>
          <a:xfrm>
            <a:off x="102637" y="93306"/>
            <a:ext cx="11999167" cy="6671388"/>
          </a:xfrm>
          <a:prstGeom prst="rect">
            <a:avLst/>
          </a:prstGeom>
          <a:noFill/>
          <a:ln w="79375" cap="flat" cmpd="dbl">
            <a:solidFill>
              <a:srgbClr val="9C000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999167"/>
                      <a:gd name="connsiteY0" fmla="*/ 0 h 6671388"/>
                      <a:gd name="connsiteX1" fmla="*/ 11999167 w 11999167"/>
                      <a:gd name="connsiteY1" fmla="*/ 0 h 6671388"/>
                      <a:gd name="connsiteX2" fmla="*/ 11999167 w 11999167"/>
                      <a:gd name="connsiteY2" fmla="*/ 6671388 h 6671388"/>
                      <a:gd name="connsiteX3" fmla="*/ 0 w 11999167"/>
                      <a:gd name="connsiteY3" fmla="*/ 6671388 h 6671388"/>
                      <a:gd name="connsiteX4" fmla="*/ 0 w 11999167"/>
                      <a:gd name="connsiteY4" fmla="*/ 0 h 6671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99167" h="6671388" extrusionOk="0">
                        <a:moveTo>
                          <a:pt x="0" y="0"/>
                        </a:moveTo>
                        <a:cubicBezTo>
                          <a:pt x="2078125" y="118645"/>
                          <a:pt x="6571088" y="116012"/>
                          <a:pt x="11999167" y="0"/>
                        </a:cubicBezTo>
                        <a:cubicBezTo>
                          <a:pt x="11866285" y="1653002"/>
                          <a:pt x="12084118" y="4600353"/>
                          <a:pt x="11999167" y="6671388"/>
                        </a:cubicBezTo>
                        <a:cubicBezTo>
                          <a:pt x="6020333" y="6805988"/>
                          <a:pt x="4404297" y="6514192"/>
                          <a:pt x="0" y="6671388"/>
                        </a:cubicBezTo>
                        <a:cubicBezTo>
                          <a:pt x="-20187" y="3335928"/>
                          <a:pt x="-152480" y="20702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F54D835-98D1-46C3-9011-743D6F37B6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83" t="-597" r="17050" b="597"/>
          <a:stretch/>
        </p:blipFill>
        <p:spPr>
          <a:xfrm>
            <a:off x="8410673" y="826408"/>
            <a:ext cx="3374794" cy="1486029"/>
          </a:xfrm>
          <a:prstGeom prst="rect">
            <a:avLst/>
          </a:prstGeom>
        </p:spPr>
      </p:pic>
      <p:pic>
        <p:nvPicPr>
          <p:cNvPr id="10" name="Picture 9" descr="Graphical user interface&#10;&#10;Description automatically generated">
            <a:extLst>
              <a:ext uri="{FF2B5EF4-FFF2-40B4-BE49-F238E27FC236}">
                <a16:creationId xmlns:a16="http://schemas.microsoft.com/office/drawing/2014/main" id="{3937112C-CEB0-4170-9823-E205F5928C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6"/>
          <a:stretch/>
        </p:blipFill>
        <p:spPr>
          <a:xfrm>
            <a:off x="6470002" y="2461445"/>
            <a:ext cx="5315465" cy="41059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B6135AD-A5DB-4708-89D5-C95F8FE71801}"/>
              </a:ext>
            </a:extLst>
          </p:cNvPr>
          <p:cNvSpPr/>
          <p:nvPr/>
        </p:nvSpPr>
        <p:spPr>
          <a:xfrm>
            <a:off x="7004482" y="3906175"/>
            <a:ext cx="914400" cy="1376039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D99ADC-F0BE-4C68-A96E-999844D5CCE7}"/>
              </a:ext>
            </a:extLst>
          </p:cNvPr>
          <p:cNvSpPr/>
          <p:nvPr/>
        </p:nvSpPr>
        <p:spPr>
          <a:xfrm>
            <a:off x="8410673" y="3906175"/>
            <a:ext cx="914400" cy="1376039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3845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FCIC Importing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/>
              <a:t>This is what it looks like when there are queries to import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F7E628-4B3B-49F5-AFFA-CFA92E3B73E7}"/>
              </a:ext>
            </a:extLst>
          </p:cNvPr>
          <p:cNvSpPr/>
          <p:nvPr/>
        </p:nvSpPr>
        <p:spPr>
          <a:xfrm>
            <a:off x="102637" y="93306"/>
            <a:ext cx="11999167" cy="6671388"/>
          </a:xfrm>
          <a:prstGeom prst="rect">
            <a:avLst/>
          </a:prstGeom>
          <a:noFill/>
          <a:ln w="79375" cap="flat" cmpd="dbl">
            <a:solidFill>
              <a:srgbClr val="9C000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999167"/>
                      <a:gd name="connsiteY0" fmla="*/ 0 h 6671388"/>
                      <a:gd name="connsiteX1" fmla="*/ 11999167 w 11999167"/>
                      <a:gd name="connsiteY1" fmla="*/ 0 h 6671388"/>
                      <a:gd name="connsiteX2" fmla="*/ 11999167 w 11999167"/>
                      <a:gd name="connsiteY2" fmla="*/ 6671388 h 6671388"/>
                      <a:gd name="connsiteX3" fmla="*/ 0 w 11999167"/>
                      <a:gd name="connsiteY3" fmla="*/ 6671388 h 6671388"/>
                      <a:gd name="connsiteX4" fmla="*/ 0 w 11999167"/>
                      <a:gd name="connsiteY4" fmla="*/ 0 h 6671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99167" h="6671388" extrusionOk="0">
                        <a:moveTo>
                          <a:pt x="0" y="0"/>
                        </a:moveTo>
                        <a:cubicBezTo>
                          <a:pt x="2078125" y="118645"/>
                          <a:pt x="6571088" y="116012"/>
                          <a:pt x="11999167" y="0"/>
                        </a:cubicBezTo>
                        <a:cubicBezTo>
                          <a:pt x="11866285" y="1653002"/>
                          <a:pt x="12084118" y="4600353"/>
                          <a:pt x="11999167" y="6671388"/>
                        </a:cubicBezTo>
                        <a:cubicBezTo>
                          <a:pt x="6020333" y="6805988"/>
                          <a:pt x="4404297" y="6514192"/>
                          <a:pt x="0" y="6671388"/>
                        </a:cubicBezTo>
                        <a:cubicBezTo>
                          <a:pt x="-20187" y="3335928"/>
                          <a:pt x="-152480" y="20702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7" name="Picture 6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5C16CBE4-4B62-4948-93B6-8F65B75AA2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670" y="2335159"/>
            <a:ext cx="7620660" cy="428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5761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Initial Setup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>
                <a:hlinkClick r:id="rId2" action="ppaction://hlinksldjump"/>
              </a:rPr>
              <a:t>Set your default search</a:t>
            </a:r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>
                <a:hlinkClick r:id="rId3" action="ppaction://hlinksldjump"/>
              </a:rPr>
              <a:t>Create a default officer signature</a:t>
            </a:r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>
                <a:hlinkClick r:id="rId4" action="ppaction://hlinksldjump"/>
              </a:rPr>
              <a:t>Choose your theme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35A3461-B013-45F7-B863-92533FF84C57}"/>
              </a:ext>
            </a:extLst>
          </p:cNvPr>
          <p:cNvSpPr/>
          <p:nvPr/>
        </p:nvSpPr>
        <p:spPr>
          <a:xfrm>
            <a:off x="102637" y="93306"/>
            <a:ext cx="11999167" cy="6671388"/>
          </a:xfrm>
          <a:prstGeom prst="rect">
            <a:avLst/>
          </a:prstGeom>
          <a:noFill/>
          <a:ln w="79375" cap="flat" cmpd="dbl">
            <a:solidFill>
              <a:srgbClr val="9C000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999167"/>
                      <a:gd name="connsiteY0" fmla="*/ 0 h 6671388"/>
                      <a:gd name="connsiteX1" fmla="*/ 11999167 w 11999167"/>
                      <a:gd name="connsiteY1" fmla="*/ 0 h 6671388"/>
                      <a:gd name="connsiteX2" fmla="*/ 11999167 w 11999167"/>
                      <a:gd name="connsiteY2" fmla="*/ 6671388 h 6671388"/>
                      <a:gd name="connsiteX3" fmla="*/ 0 w 11999167"/>
                      <a:gd name="connsiteY3" fmla="*/ 6671388 h 6671388"/>
                      <a:gd name="connsiteX4" fmla="*/ 0 w 11999167"/>
                      <a:gd name="connsiteY4" fmla="*/ 0 h 6671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99167" h="6671388" extrusionOk="0">
                        <a:moveTo>
                          <a:pt x="0" y="0"/>
                        </a:moveTo>
                        <a:cubicBezTo>
                          <a:pt x="2078125" y="118645"/>
                          <a:pt x="6571088" y="116012"/>
                          <a:pt x="11999167" y="0"/>
                        </a:cubicBezTo>
                        <a:cubicBezTo>
                          <a:pt x="11866285" y="1653002"/>
                          <a:pt x="12084118" y="4600353"/>
                          <a:pt x="11999167" y="6671388"/>
                        </a:cubicBezTo>
                        <a:cubicBezTo>
                          <a:pt x="6020333" y="6805988"/>
                          <a:pt x="4404297" y="6514192"/>
                          <a:pt x="0" y="6671388"/>
                        </a:cubicBezTo>
                        <a:cubicBezTo>
                          <a:pt x="-20187" y="3335928"/>
                          <a:pt x="-152480" y="20702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42238495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FCIC Importing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62470"/>
            <a:ext cx="10515600" cy="4614493"/>
          </a:xfrm>
        </p:spPr>
        <p:txBody>
          <a:bodyPr/>
          <a:lstStyle/>
          <a:p>
            <a:r>
              <a:rPr lang="en-US" dirty="0"/>
              <a:t>On the First Name and Vehicle Year fields you can import FCIC data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402A8B-4B08-4A64-A830-9D98C1301FE1}"/>
              </a:ext>
            </a:extLst>
          </p:cNvPr>
          <p:cNvSpPr/>
          <p:nvPr/>
        </p:nvSpPr>
        <p:spPr>
          <a:xfrm>
            <a:off x="102637" y="93306"/>
            <a:ext cx="11999167" cy="6671388"/>
          </a:xfrm>
          <a:prstGeom prst="rect">
            <a:avLst/>
          </a:prstGeom>
          <a:noFill/>
          <a:ln w="79375" cap="flat" cmpd="dbl">
            <a:solidFill>
              <a:srgbClr val="9C000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999167"/>
                      <a:gd name="connsiteY0" fmla="*/ 0 h 6671388"/>
                      <a:gd name="connsiteX1" fmla="*/ 11999167 w 11999167"/>
                      <a:gd name="connsiteY1" fmla="*/ 0 h 6671388"/>
                      <a:gd name="connsiteX2" fmla="*/ 11999167 w 11999167"/>
                      <a:gd name="connsiteY2" fmla="*/ 6671388 h 6671388"/>
                      <a:gd name="connsiteX3" fmla="*/ 0 w 11999167"/>
                      <a:gd name="connsiteY3" fmla="*/ 6671388 h 6671388"/>
                      <a:gd name="connsiteX4" fmla="*/ 0 w 11999167"/>
                      <a:gd name="connsiteY4" fmla="*/ 0 h 6671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99167" h="6671388" extrusionOk="0">
                        <a:moveTo>
                          <a:pt x="0" y="0"/>
                        </a:moveTo>
                        <a:cubicBezTo>
                          <a:pt x="2078125" y="118645"/>
                          <a:pt x="6571088" y="116012"/>
                          <a:pt x="11999167" y="0"/>
                        </a:cubicBezTo>
                        <a:cubicBezTo>
                          <a:pt x="11866285" y="1653002"/>
                          <a:pt x="12084118" y="4600353"/>
                          <a:pt x="11999167" y="6671388"/>
                        </a:cubicBezTo>
                        <a:cubicBezTo>
                          <a:pt x="6020333" y="6805988"/>
                          <a:pt x="4404297" y="6514192"/>
                          <a:pt x="0" y="6671388"/>
                        </a:cubicBezTo>
                        <a:cubicBezTo>
                          <a:pt x="-20187" y="3335928"/>
                          <a:pt x="-152480" y="20702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20CD180-3774-47CB-B46A-BA99DE771F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36691"/>
            <a:ext cx="4995709" cy="2881246"/>
          </a:xfrm>
          <a:prstGeom prst="rect">
            <a:avLst/>
          </a:prstGeom>
        </p:spPr>
      </p:pic>
      <p:pic>
        <p:nvPicPr>
          <p:cNvPr id="12" name="Picture 11" descr="A picture containing timeline&#10;&#10;Description automatically generated">
            <a:extLst>
              <a:ext uri="{FF2B5EF4-FFF2-40B4-BE49-F238E27FC236}">
                <a16:creationId xmlns:a16="http://schemas.microsoft.com/office/drawing/2014/main" id="{05EE537B-4073-4225-88BB-196FCDECA6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736690"/>
            <a:ext cx="5370103" cy="288124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38C2F29-41CA-4736-8A5D-A00B433A9B9E}"/>
              </a:ext>
            </a:extLst>
          </p:cNvPr>
          <p:cNvSpPr/>
          <p:nvPr/>
        </p:nvSpPr>
        <p:spPr>
          <a:xfrm>
            <a:off x="2361460" y="3018408"/>
            <a:ext cx="1296140" cy="410592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5367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0838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Importing Roadway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808" y="1470518"/>
            <a:ext cx="11337126" cy="4351338"/>
          </a:xfrm>
        </p:spPr>
        <p:txBody>
          <a:bodyPr/>
          <a:lstStyle/>
          <a:p>
            <a:r>
              <a:rPr lang="en-US" dirty="0"/>
              <a:t>On any roadway information field, there is a LOCATE button in the </a:t>
            </a:r>
            <a:r>
              <a:rPr lang="en-US" dirty="0" err="1"/>
              <a:t>databar</a:t>
            </a:r>
            <a:r>
              <a:rPr lang="en-US" dirty="0"/>
              <a:t> that will launch a map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6B5758-15BD-4A75-9745-7A0D3D8E0D3D}"/>
              </a:ext>
            </a:extLst>
          </p:cNvPr>
          <p:cNvSpPr/>
          <p:nvPr/>
        </p:nvSpPr>
        <p:spPr>
          <a:xfrm>
            <a:off x="102637" y="93306"/>
            <a:ext cx="11999167" cy="6671388"/>
          </a:xfrm>
          <a:prstGeom prst="rect">
            <a:avLst/>
          </a:prstGeom>
          <a:noFill/>
          <a:ln w="79375" cap="flat" cmpd="dbl">
            <a:solidFill>
              <a:srgbClr val="9C000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999167"/>
                      <a:gd name="connsiteY0" fmla="*/ 0 h 6671388"/>
                      <a:gd name="connsiteX1" fmla="*/ 11999167 w 11999167"/>
                      <a:gd name="connsiteY1" fmla="*/ 0 h 6671388"/>
                      <a:gd name="connsiteX2" fmla="*/ 11999167 w 11999167"/>
                      <a:gd name="connsiteY2" fmla="*/ 6671388 h 6671388"/>
                      <a:gd name="connsiteX3" fmla="*/ 0 w 11999167"/>
                      <a:gd name="connsiteY3" fmla="*/ 6671388 h 6671388"/>
                      <a:gd name="connsiteX4" fmla="*/ 0 w 11999167"/>
                      <a:gd name="connsiteY4" fmla="*/ 0 h 6671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99167" h="6671388" extrusionOk="0">
                        <a:moveTo>
                          <a:pt x="0" y="0"/>
                        </a:moveTo>
                        <a:cubicBezTo>
                          <a:pt x="2078125" y="118645"/>
                          <a:pt x="6571088" y="116012"/>
                          <a:pt x="11999167" y="0"/>
                        </a:cubicBezTo>
                        <a:cubicBezTo>
                          <a:pt x="11866285" y="1653002"/>
                          <a:pt x="12084118" y="4600353"/>
                          <a:pt x="11999167" y="6671388"/>
                        </a:cubicBezTo>
                        <a:cubicBezTo>
                          <a:pt x="6020333" y="6805988"/>
                          <a:pt x="4404297" y="6514192"/>
                          <a:pt x="0" y="6671388"/>
                        </a:cubicBezTo>
                        <a:cubicBezTo>
                          <a:pt x="-20187" y="3335928"/>
                          <a:pt x="-152480" y="20702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7" name="Picture 6" descr="Graphical user interface, timeline&#10;&#10;Description automatically generated">
            <a:extLst>
              <a:ext uri="{FF2B5EF4-FFF2-40B4-BE49-F238E27FC236}">
                <a16:creationId xmlns:a16="http://schemas.microsoft.com/office/drawing/2014/main" id="{0B240198-BE59-469C-8B32-060D7A50ED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16" y="2662169"/>
            <a:ext cx="5750448" cy="3631106"/>
          </a:xfrm>
          <a:prstGeom prst="rect">
            <a:avLst/>
          </a:prstGeom>
        </p:spPr>
      </p:pic>
      <p:pic>
        <p:nvPicPr>
          <p:cNvPr id="9" name="Picture 8" descr="Diagram, map&#10;&#10;Description automatically generated">
            <a:extLst>
              <a:ext uri="{FF2B5EF4-FFF2-40B4-BE49-F238E27FC236}">
                <a16:creationId xmlns:a16="http://schemas.microsoft.com/office/drawing/2014/main" id="{E82F240A-A4FD-4368-AAB8-2E142D8615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397" y="2302052"/>
            <a:ext cx="5655874" cy="43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4533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Importing Roadway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107" y="1825625"/>
            <a:ext cx="5913491" cy="4351338"/>
          </a:xfrm>
        </p:spPr>
        <p:txBody>
          <a:bodyPr/>
          <a:lstStyle/>
          <a:p>
            <a:r>
              <a:rPr lang="en-US" dirty="0"/>
              <a:t>Pan around to find the location</a:t>
            </a:r>
          </a:p>
          <a:p>
            <a:r>
              <a:rPr lang="en-US" dirty="0"/>
              <a:t>Use the address search to find the location</a:t>
            </a:r>
          </a:p>
          <a:p>
            <a:r>
              <a:rPr lang="en-US" dirty="0"/>
              <a:t>You can use map or satellite view</a:t>
            </a:r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3627F3-13FC-47C6-A8FB-B63DFA436080}"/>
              </a:ext>
            </a:extLst>
          </p:cNvPr>
          <p:cNvSpPr/>
          <p:nvPr/>
        </p:nvSpPr>
        <p:spPr>
          <a:xfrm>
            <a:off x="102637" y="93306"/>
            <a:ext cx="11999167" cy="6671388"/>
          </a:xfrm>
          <a:prstGeom prst="rect">
            <a:avLst/>
          </a:prstGeom>
          <a:noFill/>
          <a:ln w="79375" cap="flat" cmpd="dbl">
            <a:solidFill>
              <a:srgbClr val="9C000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999167"/>
                      <a:gd name="connsiteY0" fmla="*/ 0 h 6671388"/>
                      <a:gd name="connsiteX1" fmla="*/ 11999167 w 11999167"/>
                      <a:gd name="connsiteY1" fmla="*/ 0 h 6671388"/>
                      <a:gd name="connsiteX2" fmla="*/ 11999167 w 11999167"/>
                      <a:gd name="connsiteY2" fmla="*/ 6671388 h 6671388"/>
                      <a:gd name="connsiteX3" fmla="*/ 0 w 11999167"/>
                      <a:gd name="connsiteY3" fmla="*/ 6671388 h 6671388"/>
                      <a:gd name="connsiteX4" fmla="*/ 0 w 11999167"/>
                      <a:gd name="connsiteY4" fmla="*/ 0 h 6671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99167" h="6671388" extrusionOk="0">
                        <a:moveTo>
                          <a:pt x="0" y="0"/>
                        </a:moveTo>
                        <a:cubicBezTo>
                          <a:pt x="2078125" y="118645"/>
                          <a:pt x="6571088" y="116012"/>
                          <a:pt x="11999167" y="0"/>
                        </a:cubicBezTo>
                        <a:cubicBezTo>
                          <a:pt x="11866285" y="1653002"/>
                          <a:pt x="12084118" y="4600353"/>
                          <a:pt x="11999167" y="6671388"/>
                        </a:cubicBezTo>
                        <a:cubicBezTo>
                          <a:pt x="6020333" y="6805988"/>
                          <a:pt x="4404297" y="6514192"/>
                          <a:pt x="0" y="6671388"/>
                        </a:cubicBezTo>
                        <a:cubicBezTo>
                          <a:pt x="-20187" y="3335928"/>
                          <a:pt x="-152480" y="20702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7" name="Picture 6" descr="Diagram, map&#10;&#10;Description automatically generated">
            <a:extLst>
              <a:ext uri="{FF2B5EF4-FFF2-40B4-BE49-F238E27FC236}">
                <a16:creationId xmlns:a16="http://schemas.microsoft.com/office/drawing/2014/main" id="{913F7990-A55F-4669-8383-8E9744B557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038" y="1825625"/>
            <a:ext cx="5088325" cy="391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7701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Importing Roadway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841" y="1825625"/>
            <a:ext cx="4909137" cy="4351338"/>
          </a:xfrm>
        </p:spPr>
        <p:txBody>
          <a:bodyPr/>
          <a:lstStyle/>
          <a:p>
            <a:r>
              <a:rPr lang="en-US" dirty="0"/>
              <a:t>Select the type of location (intersection, road segment, ramp, or off roadway)</a:t>
            </a:r>
          </a:p>
          <a:p>
            <a:r>
              <a:rPr lang="en-US" dirty="0"/>
              <a:t>Click on the map to select a location</a:t>
            </a:r>
          </a:p>
          <a:p>
            <a:r>
              <a:rPr lang="en-US" dirty="0"/>
              <a:t>Click on Accept, Save, and Yes to return to the form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A4FCE8-4C14-4CF0-BA46-5661633EFA4F}"/>
              </a:ext>
            </a:extLst>
          </p:cNvPr>
          <p:cNvSpPr/>
          <p:nvPr/>
        </p:nvSpPr>
        <p:spPr>
          <a:xfrm>
            <a:off x="102637" y="93306"/>
            <a:ext cx="11999167" cy="6671388"/>
          </a:xfrm>
          <a:prstGeom prst="rect">
            <a:avLst/>
          </a:prstGeom>
          <a:noFill/>
          <a:ln w="79375" cap="flat" cmpd="dbl">
            <a:solidFill>
              <a:srgbClr val="9C000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999167"/>
                      <a:gd name="connsiteY0" fmla="*/ 0 h 6671388"/>
                      <a:gd name="connsiteX1" fmla="*/ 11999167 w 11999167"/>
                      <a:gd name="connsiteY1" fmla="*/ 0 h 6671388"/>
                      <a:gd name="connsiteX2" fmla="*/ 11999167 w 11999167"/>
                      <a:gd name="connsiteY2" fmla="*/ 6671388 h 6671388"/>
                      <a:gd name="connsiteX3" fmla="*/ 0 w 11999167"/>
                      <a:gd name="connsiteY3" fmla="*/ 6671388 h 6671388"/>
                      <a:gd name="connsiteX4" fmla="*/ 0 w 11999167"/>
                      <a:gd name="connsiteY4" fmla="*/ 0 h 6671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99167" h="6671388" extrusionOk="0">
                        <a:moveTo>
                          <a:pt x="0" y="0"/>
                        </a:moveTo>
                        <a:cubicBezTo>
                          <a:pt x="2078125" y="118645"/>
                          <a:pt x="6571088" y="116012"/>
                          <a:pt x="11999167" y="0"/>
                        </a:cubicBezTo>
                        <a:cubicBezTo>
                          <a:pt x="11866285" y="1653002"/>
                          <a:pt x="12084118" y="4600353"/>
                          <a:pt x="11999167" y="6671388"/>
                        </a:cubicBezTo>
                        <a:cubicBezTo>
                          <a:pt x="6020333" y="6805988"/>
                          <a:pt x="4404297" y="6514192"/>
                          <a:pt x="0" y="6671388"/>
                        </a:cubicBezTo>
                        <a:cubicBezTo>
                          <a:pt x="-20187" y="3335928"/>
                          <a:pt x="-152480" y="20702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9" name="Picture 8" descr="Graphical user interface, map&#10;&#10;Description automatically generated">
            <a:extLst>
              <a:ext uri="{FF2B5EF4-FFF2-40B4-BE49-F238E27FC236}">
                <a16:creationId xmlns:a16="http://schemas.microsoft.com/office/drawing/2014/main" id="{0CDC8E1D-4BB8-44EE-B39B-93A1BE40AD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147" y="1590595"/>
            <a:ext cx="6496460" cy="4821398"/>
          </a:xfrm>
          <a:prstGeom prst="rect">
            <a:avLst/>
          </a:prstGeom>
        </p:spPr>
      </p:pic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80EA291-3012-4138-B74C-28800DFB04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702" y="4911933"/>
            <a:ext cx="3353091" cy="126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5822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Importing Roadway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information will import into the form; including the </a:t>
            </a:r>
            <a:r>
              <a:rPr lang="en-US" dirty="0" err="1"/>
              <a:t>lat</a:t>
            </a:r>
            <a:r>
              <a:rPr lang="en-US" dirty="0"/>
              <a:t> and long</a:t>
            </a:r>
          </a:p>
        </p:txBody>
      </p:sp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5A055A4-2382-40AF-B2B2-A069E747E9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348" y="3429000"/>
            <a:ext cx="8395304" cy="138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9413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Manually Entering Roadway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you cannot use the location tool for some reason, the street and intersecting street fields contain a list of streets within your county</a:t>
            </a:r>
          </a:p>
          <a:p>
            <a:r>
              <a:rPr lang="en-US" dirty="0"/>
              <a:t>You can press Other to free type roadway information; however, you should avoid this when possible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3941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Creating favorite locations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250" y="1825625"/>
            <a:ext cx="3844032" cy="4351338"/>
          </a:xfrm>
        </p:spPr>
        <p:txBody>
          <a:bodyPr>
            <a:normAutofit/>
          </a:bodyPr>
          <a:lstStyle/>
          <a:p>
            <a:r>
              <a:rPr lang="en-US" sz="2000" dirty="0"/>
              <a:t>Upon entering a location using the street lists you can use the panel on the left to save entries as a default for later use</a:t>
            </a:r>
          </a:p>
          <a:p>
            <a:endParaRPr lang="en-US" sz="2000" dirty="0"/>
          </a:p>
          <a:p>
            <a:r>
              <a:rPr lang="en-US" sz="2000" dirty="0"/>
              <a:t>Change the drop down to Location and right click and pick Save to Defaults</a:t>
            </a:r>
          </a:p>
          <a:p>
            <a:endParaRPr lang="en-US" dirty="0"/>
          </a:p>
        </p:txBody>
      </p:sp>
      <p:pic>
        <p:nvPicPr>
          <p:cNvPr id="9" name="Picture 8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A2FDBD15-E530-4F47-9A85-FB2B2CD15B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937" y="1690688"/>
            <a:ext cx="7234813" cy="359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2096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Using favorite locations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r>
              <a:rPr lang="en-US" dirty="0"/>
              <a:t>When you get to the Street Address field under the LIST option in the data bar, you will see your list of favorite locations</a:t>
            </a:r>
          </a:p>
          <a:p>
            <a:r>
              <a:rPr lang="en-US" dirty="0"/>
              <a:t>Pick from the list or press EDIT/NEW while on the blank spot above the list to manually enter a different location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0" y="3730625"/>
            <a:ext cx="8191500" cy="258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1901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Finding Florida State Statutes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499919" cy="4351338"/>
          </a:xfrm>
        </p:spPr>
        <p:txBody>
          <a:bodyPr>
            <a:normAutofit fontScale="92500"/>
          </a:bodyPr>
          <a:lstStyle/>
          <a:p>
            <a:r>
              <a:rPr lang="en-US" dirty="0"/>
              <a:t>The Appendix C in </a:t>
            </a:r>
            <a:r>
              <a:rPr lang="en-US" dirty="0" err="1"/>
              <a:t>TraCS</a:t>
            </a:r>
            <a:r>
              <a:rPr lang="en-US" dirty="0"/>
              <a:t> is an exact match to DHSMV’s list</a:t>
            </a:r>
          </a:p>
          <a:p>
            <a:r>
              <a:rPr lang="en-US" dirty="0"/>
              <a:t>When you get to the statute field, a list will appear, and you can start typing the statute number to filter</a:t>
            </a:r>
          </a:p>
          <a:p>
            <a:r>
              <a:rPr lang="en-US" dirty="0"/>
              <a:t>You will notice that this field always defaults to the previously chosen statute; however, you can always change this value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2805" y="2236339"/>
            <a:ext cx="6350224" cy="307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7706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the violation search tool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3411828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If you do not know the statute, you can press the search button to do a keyword search (description) or a statute search (statute number)</a:t>
            </a:r>
          </a:p>
          <a:p>
            <a:r>
              <a:rPr lang="en-US" dirty="0"/>
              <a:t>Highlight a statute and press SET FAVORITE to move to the top of the list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751" y="1690688"/>
            <a:ext cx="6549689" cy="472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976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Default Search</a:t>
            </a:r>
          </a:p>
        </p:txBody>
      </p:sp>
    </p:spTree>
    <p:extLst>
      <p:ext uri="{BB962C8B-B14F-4D97-AF65-F5344CB8AC3E}">
        <p14:creationId xmlns:p14="http://schemas.microsoft.com/office/powerpoint/2010/main" val="18861046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Speed Measurement Device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563763" cy="2103824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This field will show up on the printed citation in its own separate field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The Speed Measurement Device will always default to the previously entered value; however, you can always change this value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207" y="3786188"/>
            <a:ext cx="8620125" cy="23907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1819" y="1690688"/>
            <a:ext cx="5572125" cy="370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5075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252" y="47647"/>
            <a:ext cx="10515600" cy="1325563"/>
          </a:xfrm>
        </p:spPr>
        <p:txBody>
          <a:bodyPr/>
          <a:lstStyle/>
          <a:p>
            <a:r>
              <a:rPr lang="en-US" b="1" dirty="0"/>
              <a:t>Other Comments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075" y="1180730"/>
            <a:ext cx="5572125" cy="3226513"/>
          </a:xfrm>
        </p:spPr>
        <p:txBody>
          <a:bodyPr>
            <a:normAutofit/>
          </a:bodyPr>
          <a:lstStyle/>
          <a:p>
            <a:r>
              <a:rPr lang="en-US" sz="2000" dirty="0"/>
              <a:t>This will be concatenated with the Charge Description on the printout</a:t>
            </a:r>
          </a:p>
          <a:p>
            <a:r>
              <a:rPr lang="en-US" sz="2000" dirty="0"/>
              <a:t>Other comments will be displayed BEFORE the charge description</a:t>
            </a:r>
          </a:p>
          <a:p>
            <a:r>
              <a:rPr lang="en-US" sz="2000" dirty="0"/>
              <a:t>Comments over 90 characters will be auto-relocated to Additional Comments near the bottom of the citation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3623" y="456041"/>
            <a:ext cx="5572125" cy="4126007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4E4F0097-8728-476C-84D0-817119F784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687" y="3650917"/>
            <a:ext cx="3297324" cy="2962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74371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Entering court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Pick your clerk from the list and the information will auto-populate</a:t>
            </a:r>
          </a:p>
          <a:p>
            <a:r>
              <a:rPr lang="en-US" sz="2400" dirty="0"/>
              <a:t>The fine amount should auto-populate based on the statute you picked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9900" y="2840428"/>
            <a:ext cx="7032200" cy="365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6135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Subsequent UTCs for same violator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 the home tab, click on the Replicate Current Form button to make an exact copy of the UTC (except the charge)</a:t>
            </a:r>
          </a:p>
          <a:p>
            <a:endParaRPr lang="en-US" dirty="0"/>
          </a:p>
        </p:txBody>
      </p:sp>
      <p:pic>
        <p:nvPicPr>
          <p:cNvPr id="6" name="Picture 5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101AB747-BD62-4990-9B1C-779792E7B9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763" y="3356150"/>
            <a:ext cx="8126474" cy="1851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4749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Copy data to a different form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87640"/>
            <a:ext cx="10515600" cy="4589323"/>
          </a:xfrm>
        </p:spPr>
        <p:txBody>
          <a:bodyPr/>
          <a:lstStyle/>
          <a:p>
            <a:r>
              <a:rPr lang="en-US" dirty="0"/>
              <a:t>To carry over information to another form, press the Copy to Another Form button and then pick the form</a:t>
            </a:r>
          </a:p>
          <a:p>
            <a:endParaRPr lang="en-US" dirty="0"/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B2ABE61-6A45-4E07-B3C4-FAEE780644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623" y="2751944"/>
            <a:ext cx="5178754" cy="384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6049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Adding additional witnesses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60270"/>
          </a:xfrm>
        </p:spPr>
        <p:txBody>
          <a:bodyPr/>
          <a:lstStyle/>
          <a:p>
            <a:r>
              <a:rPr lang="en-US" dirty="0"/>
              <a:t>If more than one officer is assisting with a citation, or more than one witness exists, you can use the Select a Group to Add button to add as many as needed</a:t>
            </a:r>
          </a:p>
          <a:p>
            <a:r>
              <a:rPr lang="en-US" dirty="0"/>
              <a:t>Note: There is a secondary officer field in the witness section</a:t>
            </a:r>
          </a:p>
          <a:p>
            <a:endParaRPr lang="en-US" dirty="0"/>
          </a:p>
        </p:txBody>
      </p:sp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5192CF5-42EC-4ECA-9F96-298A6B2620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917" y="3861079"/>
            <a:ext cx="7780166" cy="245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3755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Court Information Sheet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224" y="1825625"/>
            <a:ext cx="3019106" cy="4351338"/>
          </a:xfrm>
        </p:spPr>
        <p:txBody>
          <a:bodyPr>
            <a:normAutofit/>
          </a:bodyPr>
          <a:lstStyle/>
          <a:p>
            <a:r>
              <a:rPr lang="en-US" sz="2400" dirty="0"/>
              <a:t>Notes for the judge/clerk can go in the court narrative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Select a Group to Add on the Home tab has a court narrative section</a:t>
            </a:r>
          </a:p>
        </p:txBody>
      </p:sp>
      <p:pic>
        <p:nvPicPr>
          <p:cNvPr id="7" name="Picture 6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EF1281A0-AB1F-4F8A-9C3F-FF398BB9E9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402" y="1583049"/>
            <a:ext cx="3109229" cy="1562235"/>
          </a:xfrm>
          <a:prstGeom prst="rect">
            <a:avLst/>
          </a:prstGeom>
        </p:spPr>
      </p:pic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A08F7B67-0CEE-4A5F-A908-34A6BBABD8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720" y="2653413"/>
            <a:ext cx="6005080" cy="371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027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Court Information Sheet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print menu has a Witness Court Info option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0264" y="2501900"/>
            <a:ext cx="701992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4806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Court Information Sheet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084" y="1690688"/>
            <a:ext cx="7515855" cy="4486275"/>
          </a:xfrm>
        </p:spPr>
        <p:txBody>
          <a:bodyPr>
            <a:normAutofit/>
          </a:bodyPr>
          <a:lstStyle/>
          <a:p>
            <a:r>
              <a:rPr lang="en-US" sz="2400" dirty="0"/>
              <a:t>This is an example of how the court info sheet will look</a:t>
            </a:r>
          </a:p>
          <a:p>
            <a:endParaRPr lang="en-US" sz="2400" dirty="0"/>
          </a:p>
          <a:p>
            <a:r>
              <a:rPr lang="en-US" sz="2400" dirty="0"/>
              <a:t>This must be delivered to the clerk if there are individuals or officers that need to be served a subpoena </a:t>
            </a:r>
          </a:p>
          <a:p>
            <a:endParaRPr lang="en-US" sz="2400" dirty="0"/>
          </a:p>
          <a:p>
            <a:r>
              <a:rPr lang="en-US" sz="2400" dirty="0"/>
              <a:t>For non-criminal citations, some clerks may electronically receive the court info sheet. However, check with a </a:t>
            </a:r>
            <a:r>
              <a:rPr lang="en-US" sz="2400" dirty="0" err="1"/>
              <a:t>TraCS</a:t>
            </a:r>
            <a:r>
              <a:rPr lang="en-US" sz="2400" dirty="0"/>
              <a:t> admin to ensure this has been implemented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9940" y="365125"/>
            <a:ext cx="3415917" cy="617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354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ctrTitle"/>
          </p:nvPr>
        </p:nvSpPr>
        <p:spPr>
          <a:xfrm>
            <a:off x="914400" y="2130028"/>
            <a:ext cx="10363200" cy="147042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Electronic Submission to </a:t>
            </a:r>
            <a:br>
              <a:rPr lang="en-US" b="1" dirty="0"/>
            </a:br>
            <a:r>
              <a:rPr lang="en-US" b="1" dirty="0"/>
              <a:t>Clerk of Court</a:t>
            </a:r>
          </a:p>
        </p:txBody>
      </p:sp>
    </p:spTree>
    <p:extLst>
      <p:ext uri="{BB962C8B-B14F-4D97-AF65-F5344CB8AC3E}">
        <p14:creationId xmlns:p14="http://schemas.microsoft.com/office/powerpoint/2010/main" val="9538971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Favorite Searches – </a:t>
            </a:r>
            <a:r>
              <a:rPr lang="en-US" b="1" dirty="0"/>
              <a:t>Officers</a:t>
            </a:r>
          </a:p>
        </p:txBody>
      </p:sp>
      <p:sp>
        <p:nvSpPr>
          <p:cNvPr id="552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Select your User ID in the General search tab</a:t>
            </a:r>
          </a:p>
          <a:p>
            <a:r>
              <a:rPr lang="en-US" dirty="0"/>
              <a:t>Select Open and Rejected under Status in the General Search tab</a:t>
            </a:r>
          </a:p>
          <a:p>
            <a:endParaRPr lang="en-US" dirty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4EFEA81-1675-4629-B87F-F7564A064A02}" type="slidenum">
              <a:rPr lang="en-US" smtClean="0">
                <a:solidFill>
                  <a:srgbClr val="898989"/>
                </a:solidFill>
                <a:latin typeface="Calibri" panose="020F0502020204030204" pitchFamily="34" charset="0"/>
              </a:rPr>
              <a:pPr/>
              <a:t>5</a:t>
            </a:fld>
            <a:endParaRPr 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EF6DC5-F856-4731-809B-A8474A5BB63E}"/>
              </a:ext>
            </a:extLst>
          </p:cNvPr>
          <p:cNvSpPr/>
          <p:nvPr/>
        </p:nvSpPr>
        <p:spPr>
          <a:xfrm>
            <a:off x="102637" y="93306"/>
            <a:ext cx="11999167" cy="6671388"/>
          </a:xfrm>
          <a:prstGeom prst="rect">
            <a:avLst/>
          </a:prstGeom>
          <a:noFill/>
          <a:ln w="79375" cap="flat" cmpd="dbl">
            <a:solidFill>
              <a:srgbClr val="9C000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999167"/>
                      <a:gd name="connsiteY0" fmla="*/ 0 h 6671388"/>
                      <a:gd name="connsiteX1" fmla="*/ 11999167 w 11999167"/>
                      <a:gd name="connsiteY1" fmla="*/ 0 h 6671388"/>
                      <a:gd name="connsiteX2" fmla="*/ 11999167 w 11999167"/>
                      <a:gd name="connsiteY2" fmla="*/ 6671388 h 6671388"/>
                      <a:gd name="connsiteX3" fmla="*/ 0 w 11999167"/>
                      <a:gd name="connsiteY3" fmla="*/ 6671388 h 6671388"/>
                      <a:gd name="connsiteX4" fmla="*/ 0 w 11999167"/>
                      <a:gd name="connsiteY4" fmla="*/ 0 h 6671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99167" h="6671388" extrusionOk="0">
                        <a:moveTo>
                          <a:pt x="0" y="0"/>
                        </a:moveTo>
                        <a:cubicBezTo>
                          <a:pt x="2078125" y="118645"/>
                          <a:pt x="6571088" y="116012"/>
                          <a:pt x="11999167" y="0"/>
                        </a:cubicBezTo>
                        <a:cubicBezTo>
                          <a:pt x="11866285" y="1653002"/>
                          <a:pt x="12084118" y="4600353"/>
                          <a:pt x="11999167" y="6671388"/>
                        </a:cubicBezTo>
                        <a:cubicBezTo>
                          <a:pt x="6020333" y="6805988"/>
                          <a:pt x="4404297" y="6514192"/>
                          <a:pt x="0" y="6671388"/>
                        </a:cubicBezTo>
                        <a:cubicBezTo>
                          <a:pt x="-20187" y="3335928"/>
                          <a:pt x="-152480" y="20702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64EE1D-AF56-4C8E-9C4A-BB2601753C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16" y="3239535"/>
            <a:ext cx="9886967" cy="302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260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b="1" dirty="0"/>
              <a:t>Validation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4972050" cy="4857750"/>
          </a:xfrm>
        </p:spPr>
        <p:txBody>
          <a:bodyPr/>
          <a:lstStyle/>
          <a:p>
            <a:pPr eaLnBrk="1" hangingPunct="1"/>
            <a:r>
              <a:rPr lang="en-US" sz="2100" dirty="0"/>
              <a:t>Once a user has completed filling out a form, the validate button will check the form data against the DHSMV edit rules to help ensure acceptance of the form once it is submitted</a:t>
            </a:r>
          </a:p>
          <a:p>
            <a:pPr eaLnBrk="1" hangingPunct="1"/>
            <a:r>
              <a:rPr lang="en-US" sz="2100" dirty="0"/>
              <a:t>Errors and warnings are displayed in the bottom pane</a:t>
            </a:r>
          </a:p>
          <a:p>
            <a:pPr eaLnBrk="1" hangingPunct="1"/>
            <a:r>
              <a:rPr lang="en-US" sz="2100" dirty="0"/>
              <a:t>You may double click the item to jump to the field on the form that requires correcting</a:t>
            </a:r>
          </a:p>
          <a:p>
            <a:pPr lvl="1" eaLnBrk="1" hangingPunct="1"/>
            <a:r>
              <a:rPr lang="en-US" sz="1800" dirty="0"/>
              <a:t>Warnings DO NOT prevent validation</a:t>
            </a:r>
          </a:p>
          <a:p>
            <a:pPr lvl="2" eaLnBrk="1" hangingPunct="1"/>
            <a:r>
              <a:rPr lang="en-US" sz="1500" dirty="0"/>
              <a:t>You can uncheck the Warnings box so you only see Errors</a:t>
            </a:r>
          </a:p>
          <a:p>
            <a:pPr eaLnBrk="1" hangingPunct="1"/>
            <a:endParaRPr lang="en-US" sz="2100" dirty="0"/>
          </a:p>
        </p:txBody>
      </p:sp>
      <p:sp>
        <p:nvSpPr>
          <p:cNvPr id="36868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8FFFC14-262A-46C0-8B60-0B1ACCCD713D}" type="slidenum">
              <a:rPr lang="en-US" sz="9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50</a:t>
            </a:fld>
            <a:endParaRPr lang="en-US" sz="900">
              <a:solidFill>
                <a:srgbClr val="898989"/>
              </a:solidFill>
            </a:endParaRPr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B9112AC-D0F7-4E69-B789-72C4EAD509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650" y="1469572"/>
            <a:ext cx="6223213" cy="454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6912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Accept the Citation Form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>
          <a:xfrm>
            <a:off x="532660" y="1473693"/>
            <a:ext cx="10821140" cy="4703270"/>
          </a:xfrm>
        </p:spPr>
        <p:txBody>
          <a:bodyPr>
            <a:normAutofit/>
          </a:bodyPr>
          <a:lstStyle/>
          <a:p>
            <a:r>
              <a:rPr lang="en-US" sz="2400" dirty="0"/>
              <a:t>Officers must Validate the form</a:t>
            </a:r>
          </a:p>
          <a:p>
            <a:r>
              <a:rPr lang="en-US" sz="2400" dirty="0"/>
              <a:t>If auto-print is turned on, a citation number will automatically generate and be added to the form once it passes validation. The issuer will still have to press Validate once complete</a:t>
            </a:r>
          </a:p>
          <a:p>
            <a:r>
              <a:rPr lang="en-US" sz="2400" dirty="0"/>
              <a:t>If auto-print is not turned on, the issuer must validate in order for the citation number to be generated and added to the form</a:t>
            </a:r>
          </a:p>
          <a:p>
            <a:r>
              <a:rPr lang="en-US" sz="2400" dirty="0"/>
              <a:t>Some agencies choose to bypass approval for citations. If this is the case, once validated, the citation will go straight to accepted</a:t>
            </a:r>
          </a:p>
        </p:txBody>
      </p:sp>
      <p:sp>
        <p:nvSpPr>
          <p:cNvPr id="38916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F884D3B-D2D2-49C2-B4F9-B48DB0A3546E}" type="slidenum">
              <a:rPr lang="en-US" sz="9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51</a:t>
            </a:fld>
            <a:endParaRPr lang="en-US" sz="900">
              <a:solidFill>
                <a:srgbClr val="898989"/>
              </a:solidFill>
            </a:endParaRPr>
          </a:p>
        </p:txBody>
      </p:sp>
      <p:pic>
        <p:nvPicPr>
          <p:cNvPr id="3" name="Picture 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37E52550-4524-4567-962D-059F92326D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967" y="4861601"/>
            <a:ext cx="8986065" cy="140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5946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Automated Submission to Clerk of Court</a:t>
            </a:r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/>
          </a:bodyPr>
          <a:lstStyle/>
          <a:p>
            <a:r>
              <a:rPr lang="en-US" sz="2400" dirty="0"/>
              <a:t>Once a citation is “Accepted”, it will be “Submitted” to your clerk automatically</a:t>
            </a:r>
          </a:p>
          <a:p>
            <a:r>
              <a:rPr lang="en-US" sz="2400" dirty="0"/>
              <a:t>Below is how all of this looks in the Forms Manager</a:t>
            </a:r>
          </a:p>
          <a:p>
            <a:r>
              <a:rPr lang="en-US" sz="2400" dirty="0"/>
              <a:t>Any infraction requiring a court appearance will have “mailed” as a status</a:t>
            </a:r>
          </a:p>
        </p:txBody>
      </p:sp>
      <p:sp>
        <p:nvSpPr>
          <p:cNvPr id="39941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58CC1D7-2800-42A9-8182-C6C7AB4C1187}" type="slidenum">
              <a:rPr lang="en-US" sz="9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52</a:t>
            </a:fld>
            <a:endParaRPr lang="en-US" sz="900">
              <a:solidFill>
                <a:srgbClr val="898989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6033" r="25711"/>
          <a:stretch/>
        </p:blipFill>
        <p:spPr>
          <a:xfrm>
            <a:off x="325315" y="3406610"/>
            <a:ext cx="5094935" cy="1906697"/>
          </a:xfrm>
          <a:prstGeom prst="rect">
            <a:avLst/>
          </a:prstGeom>
        </p:spPr>
      </p:pic>
      <p:pic>
        <p:nvPicPr>
          <p:cNvPr id="4" name="Picture 3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86EF7C8F-845A-4D3B-B619-85D225770E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3" r="14874"/>
          <a:stretch/>
        </p:blipFill>
        <p:spPr>
          <a:xfrm>
            <a:off x="5707044" y="3552877"/>
            <a:ext cx="6159641" cy="1614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54989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Edit Forms After Closing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en-US" dirty="0"/>
              <a:t>If you shut down a form and reopen it, you must click on the Edit Form button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An officer or supervisor can edit a form by pressing the Edit Form when it is in any of the following statuses</a:t>
            </a:r>
          </a:p>
          <a:p>
            <a:pPr>
              <a:buFont typeface="Arial" charset="0"/>
              <a:buChar char="•"/>
              <a:defRPr/>
            </a:pPr>
            <a:endParaRPr lang="en-US" dirty="0"/>
          </a:p>
          <a:p>
            <a:pPr lvl="1" algn="ctr">
              <a:buFont typeface="Arial" charset="0"/>
              <a:buChar char="•"/>
              <a:defRPr/>
            </a:pPr>
            <a:r>
              <a:rPr lang="en-US" dirty="0"/>
              <a:t>Open</a:t>
            </a:r>
          </a:p>
          <a:p>
            <a:pPr lvl="1" algn="ctr">
              <a:buFont typeface="Arial" charset="0"/>
              <a:buChar char="•"/>
              <a:defRPr/>
            </a:pPr>
            <a:r>
              <a:rPr lang="en-US" dirty="0"/>
              <a:t>Validated</a:t>
            </a:r>
          </a:p>
          <a:p>
            <a:pPr lvl="1" algn="ctr">
              <a:buFont typeface="Arial" charset="0"/>
              <a:buChar char="•"/>
              <a:defRPr/>
            </a:pPr>
            <a:r>
              <a:rPr lang="en-US" dirty="0"/>
              <a:t>Accepted</a:t>
            </a:r>
          </a:p>
          <a:p>
            <a:pPr lvl="1" algn="ctr">
              <a:buFont typeface="Arial" charset="0"/>
              <a:buChar char="•"/>
              <a:defRPr/>
            </a:pPr>
            <a:r>
              <a:rPr lang="en-US" dirty="0"/>
              <a:t>Rejected</a:t>
            </a:r>
          </a:p>
          <a:p>
            <a:pPr marL="0" indent="0">
              <a:buNone/>
              <a:defRPr/>
            </a:pPr>
            <a:endParaRPr lang="en-US" dirty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FD06B0A-D205-4291-A3B2-8A56731BAD5C}" type="slidenum">
              <a:rPr lang="en-US" sz="9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53</a:t>
            </a:fld>
            <a:endParaRPr lang="en-US" sz="9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99647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Printing</a:t>
            </a:r>
          </a:p>
        </p:txBody>
      </p:sp>
    </p:spTree>
    <p:extLst>
      <p:ext uri="{BB962C8B-B14F-4D97-AF65-F5344CB8AC3E}">
        <p14:creationId xmlns:p14="http://schemas.microsoft.com/office/powerpoint/2010/main" val="6394791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Auto-Print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you want to turn this feature on or off, you can go to the Tools tab</a:t>
            </a:r>
          </a:p>
          <a:p>
            <a:r>
              <a:rPr lang="en-US" dirty="0"/>
              <a:t>Select User Preferences </a:t>
            </a:r>
          </a:p>
          <a:p>
            <a:r>
              <a:rPr lang="en-US" dirty="0"/>
              <a:t>Select Auto-Print Settings</a:t>
            </a:r>
          </a:p>
        </p:txBody>
      </p:sp>
      <p:pic>
        <p:nvPicPr>
          <p:cNvPr id="6" name="Picture 5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D1DF63D7-A521-41EA-8806-EE9AF919C7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200" y="3429000"/>
            <a:ext cx="5311600" cy="31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57445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Auto-Print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736335" cy="4351338"/>
          </a:xfrm>
        </p:spPr>
        <p:txBody>
          <a:bodyPr/>
          <a:lstStyle/>
          <a:p>
            <a:r>
              <a:rPr lang="en-US" dirty="0"/>
              <a:t>There are many options available for default numbers of copies, which reports to print, and default page size for printers (i.e., full page vs. 4-inch)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4550" y="1295457"/>
            <a:ext cx="5429250" cy="461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19579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Print a UTC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print button (control + P) will give you different report options to print</a:t>
            </a:r>
          </a:p>
          <a:p>
            <a:r>
              <a:rPr lang="en-US" dirty="0"/>
              <a:t>Check the report you want to print</a:t>
            </a:r>
          </a:p>
          <a:p>
            <a:endParaRPr lang="en-US" dirty="0"/>
          </a:p>
        </p:txBody>
      </p:sp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7176B99-8637-4AB2-AFF2-580DF39117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194" y="3429000"/>
            <a:ext cx="6223611" cy="30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62150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Printer settings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53592"/>
            <a:ext cx="10515600" cy="4323425"/>
          </a:xfrm>
        </p:spPr>
        <p:txBody>
          <a:bodyPr/>
          <a:lstStyle/>
          <a:p>
            <a:r>
              <a:rPr lang="en-US" dirty="0"/>
              <a:t>Press setup to pick a printer</a:t>
            </a:r>
          </a:p>
          <a:p>
            <a:r>
              <a:rPr lang="en-US" dirty="0"/>
              <a:t>Press properties to modify the settings through </a:t>
            </a:r>
            <a:r>
              <a:rPr lang="en-US" dirty="0" err="1"/>
              <a:t>TraCS</a:t>
            </a:r>
            <a:r>
              <a:rPr lang="en-US" dirty="0"/>
              <a:t> if needed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5443" y="2879155"/>
            <a:ext cx="6441113" cy="336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00435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Printers</a:t>
            </a:r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assistance with getting a printer set up click </a:t>
            </a:r>
            <a:r>
              <a:rPr lang="en-US" dirty="0">
                <a:hlinkClick r:id="rId2"/>
              </a:rPr>
              <a:t>here</a:t>
            </a:r>
            <a:endParaRPr lang="en-US" dirty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A40B6AF-1188-4D49-9DC6-6CE4CE8BDD9D}" type="slidenum">
              <a:rPr lang="en-US" smtClean="0">
                <a:solidFill>
                  <a:srgbClr val="898989"/>
                </a:solidFill>
                <a:latin typeface="Calibri" panose="020F0502020204030204" pitchFamily="34" charset="0"/>
              </a:rPr>
              <a:pPr/>
              <a:t>59</a:t>
            </a:fld>
            <a:endParaRPr 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5542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Favorite Searches - </a:t>
            </a:r>
            <a:r>
              <a:rPr lang="en-US" b="1" dirty="0"/>
              <a:t>Officers</a:t>
            </a:r>
          </a:p>
        </p:txBody>
      </p:sp>
      <p:sp>
        <p:nvSpPr>
          <p:cNvPr id="5632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Press the Save button under the Favorites label</a:t>
            </a:r>
          </a:p>
          <a:p>
            <a:r>
              <a:rPr lang="en-US" sz="2000" dirty="0"/>
              <a:t>Name your favorite default search and check Is Default</a:t>
            </a:r>
          </a:p>
          <a:p>
            <a:r>
              <a:rPr lang="en-US" sz="2000" dirty="0"/>
              <a:t>Under Tools/User Preferences, Check Perform Auto Search After Login</a:t>
            </a:r>
          </a:p>
          <a:p>
            <a:pPr lvl="1"/>
            <a:r>
              <a:rPr lang="en-US" sz="2000" dirty="0"/>
              <a:t>Now upon logging in, officers will automatically see all open and rejected forms, or rather, they will see all work that they’ve yet to validate which requires their attention</a:t>
            </a:r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4EA3BBA-DC9F-42DE-B66B-B35DCB1B97EE}" type="slidenum">
              <a:rPr lang="en-US" smtClean="0">
                <a:solidFill>
                  <a:srgbClr val="898989"/>
                </a:solidFill>
                <a:latin typeface="Calibri" panose="020F0502020204030204" pitchFamily="34" charset="0"/>
              </a:rPr>
              <a:pPr/>
              <a:t>6</a:t>
            </a:fld>
            <a:endParaRPr 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2C3E85-FDFD-4B17-BF3B-412283AFDA41}"/>
              </a:ext>
            </a:extLst>
          </p:cNvPr>
          <p:cNvSpPr/>
          <p:nvPr/>
        </p:nvSpPr>
        <p:spPr>
          <a:xfrm>
            <a:off x="102637" y="93306"/>
            <a:ext cx="11999167" cy="6671388"/>
          </a:xfrm>
          <a:prstGeom prst="rect">
            <a:avLst/>
          </a:prstGeom>
          <a:noFill/>
          <a:ln w="79375" cap="flat" cmpd="dbl">
            <a:solidFill>
              <a:srgbClr val="9C000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999167"/>
                      <a:gd name="connsiteY0" fmla="*/ 0 h 6671388"/>
                      <a:gd name="connsiteX1" fmla="*/ 11999167 w 11999167"/>
                      <a:gd name="connsiteY1" fmla="*/ 0 h 6671388"/>
                      <a:gd name="connsiteX2" fmla="*/ 11999167 w 11999167"/>
                      <a:gd name="connsiteY2" fmla="*/ 6671388 h 6671388"/>
                      <a:gd name="connsiteX3" fmla="*/ 0 w 11999167"/>
                      <a:gd name="connsiteY3" fmla="*/ 6671388 h 6671388"/>
                      <a:gd name="connsiteX4" fmla="*/ 0 w 11999167"/>
                      <a:gd name="connsiteY4" fmla="*/ 0 h 6671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99167" h="6671388" extrusionOk="0">
                        <a:moveTo>
                          <a:pt x="0" y="0"/>
                        </a:moveTo>
                        <a:cubicBezTo>
                          <a:pt x="2078125" y="118645"/>
                          <a:pt x="6571088" y="116012"/>
                          <a:pt x="11999167" y="0"/>
                        </a:cubicBezTo>
                        <a:cubicBezTo>
                          <a:pt x="11866285" y="1653002"/>
                          <a:pt x="12084118" y="4600353"/>
                          <a:pt x="11999167" y="6671388"/>
                        </a:cubicBezTo>
                        <a:cubicBezTo>
                          <a:pt x="6020333" y="6805988"/>
                          <a:pt x="4404297" y="6514192"/>
                          <a:pt x="0" y="6671388"/>
                        </a:cubicBezTo>
                        <a:cubicBezTo>
                          <a:pt x="-20187" y="3335928"/>
                          <a:pt x="-152480" y="20702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3" name="Picture 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B4E87116-E225-48C2-BC1A-9B947DCFFD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41" y="3656048"/>
            <a:ext cx="5755142" cy="1676545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557F9D0F-531C-4F7A-8CB2-B5C1ED9449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355" y="3656048"/>
            <a:ext cx="5616604" cy="1676545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7" name="2021-09-22_11-25-22">
            <a:hlinkClick r:id="" action="ppaction://media"/>
            <a:extLst>
              <a:ext uri="{FF2B5EF4-FFF2-40B4-BE49-F238E27FC236}">
                <a16:creationId xmlns:a16="http://schemas.microsoft.com/office/drawing/2014/main" id="{95B16C64-D609-4203-9C86-A8BC017020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-1686" t="809" r="43903" b="48261"/>
          <a:stretch/>
        </p:blipFill>
        <p:spPr>
          <a:xfrm>
            <a:off x="1691442" y="4394059"/>
            <a:ext cx="8809115" cy="209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45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51"/>
    </mc:Choice>
    <mc:Fallback xmlns="">
      <p:transition spd="slow" advTm="12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ctrTitle"/>
          </p:nvPr>
        </p:nvSpPr>
        <p:spPr>
          <a:xfrm>
            <a:off x="914400" y="2130028"/>
            <a:ext cx="10363200" cy="1470422"/>
          </a:xfrm>
        </p:spPr>
        <p:txBody>
          <a:bodyPr>
            <a:normAutofit/>
          </a:bodyPr>
          <a:lstStyle/>
          <a:p>
            <a:r>
              <a:rPr lang="en-US" b="1" dirty="0"/>
              <a:t>Voiding Citations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42249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Voiding Citations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Once you open a ticket and begin typing a citizen’s information, it is recommended you either ISSUE the citation or VOID the citation.  Do </a:t>
            </a:r>
            <a:r>
              <a:rPr lang="en-US" u="sng" dirty="0"/>
              <a:t>NOT</a:t>
            </a:r>
            <a:r>
              <a:rPr lang="en-US" dirty="0"/>
              <a:t> type over the citizen’s data to issue to a different person.</a:t>
            </a:r>
          </a:p>
          <a:p>
            <a:endParaRPr lang="en-US" dirty="0"/>
          </a:p>
          <a:p>
            <a:r>
              <a:rPr lang="en-US" dirty="0"/>
              <a:t>Per the DHSMV, if an officer needs to void a citation, </a:t>
            </a:r>
            <a:r>
              <a:rPr lang="en-US" b="1" dirty="0"/>
              <a:t>all</a:t>
            </a:r>
            <a:r>
              <a:rPr lang="en-US" dirty="0"/>
              <a:t> copies must be in the officer’s possession and marked </a:t>
            </a:r>
            <a:r>
              <a:rPr lang="en-US" b="1" dirty="0"/>
              <a:t>VOID</a:t>
            </a:r>
            <a:r>
              <a:rPr lang="en-US" dirty="0"/>
              <a:t> with a brief explanation and the officer’s initials. </a:t>
            </a:r>
            <a:r>
              <a:rPr lang="en-US" b="1" dirty="0"/>
              <a:t>Only the arresting officer may void the citation</a:t>
            </a:r>
            <a:r>
              <a:rPr lang="en-US" dirty="0"/>
              <a:t>. Forward a copy to DHSMV (Mail Stop 93) for accountability. A citation </a:t>
            </a:r>
            <a:r>
              <a:rPr lang="en-US" b="1" dirty="0"/>
              <a:t>CANNOT</a:t>
            </a:r>
            <a:r>
              <a:rPr lang="en-US" dirty="0"/>
              <a:t> be voided once it is issued to an alleged violator. Remember, it is unlawful and official misconduct for an officer to dispose of a citation other than as required by 316.650 Florida Statutes.</a:t>
            </a:r>
          </a:p>
        </p:txBody>
      </p:sp>
    </p:spTree>
    <p:extLst>
      <p:ext uri="{BB962C8B-B14F-4D97-AF65-F5344CB8AC3E}">
        <p14:creationId xmlns:p14="http://schemas.microsoft.com/office/powerpoint/2010/main" val="11165306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Voiding Citations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857520" cy="4351338"/>
          </a:xfrm>
        </p:spPr>
        <p:txBody>
          <a:bodyPr/>
          <a:lstStyle/>
          <a:p>
            <a:r>
              <a:rPr lang="en-US" dirty="0"/>
              <a:t>Officers can VOID a citation and the form will move to a VOIDED status</a:t>
            </a:r>
          </a:p>
          <a:p>
            <a:r>
              <a:rPr lang="en-US" dirty="0"/>
              <a:t>The VOID button is under the ACTIONS tab</a:t>
            </a:r>
          </a:p>
          <a:p>
            <a:r>
              <a:rPr lang="en-US" dirty="0"/>
              <a:t>Officers should type in a memo when prompted</a:t>
            </a:r>
          </a:p>
        </p:txBody>
      </p:sp>
      <p:pic>
        <p:nvPicPr>
          <p:cNvPr id="8" name="Picture 7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4FCCB8B9-EE72-47C9-900D-F605E2A500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089" y="868458"/>
            <a:ext cx="4465707" cy="512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08442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Voiding Citations - Supervisors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Supervisors can ACCEPT a voided citation and the form will move to a ACCEPTED VOIDED status</a:t>
            </a:r>
          </a:p>
          <a:p>
            <a:r>
              <a:rPr lang="en-US" dirty="0"/>
              <a:t>They can press ACCEPT in the forms manager and when the form is open in the viewer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88590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Voiding Citations - Records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Records can print the voided citation and mail it to DHSMV and then push the SUBMITTED TO DHSMV AS VOIDED button to move the form to a SUBMITTED AS VOIDED status</a:t>
            </a:r>
          </a:p>
          <a:p>
            <a:r>
              <a:rPr lang="en-US" dirty="0"/>
              <a:t>The Court Copy will have the void reason (memo typed in by officer), who voided it, who accepted the void, and when these actions occurred.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40321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Voiding Citations - Records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075323" cy="4351338"/>
          </a:xfrm>
        </p:spPr>
        <p:txBody>
          <a:bodyPr/>
          <a:lstStyle/>
          <a:p>
            <a:r>
              <a:rPr lang="en-US" dirty="0"/>
              <a:t>Here is what the report looks like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0219" y="1525588"/>
            <a:ext cx="4978425" cy="465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57365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Un-Voiding Citations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an officer accidently presses VOID, Supervisors can press UNVOID</a:t>
            </a:r>
          </a:p>
        </p:txBody>
      </p:sp>
    </p:spTree>
    <p:extLst>
      <p:ext uri="{BB962C8B-B14F-4D97-AF65-F5344CB8AC3E}">
        <p14:creationId xmlns:p14="http://schemas.microsoft.com/office/powerpoint/2010/main" val="81655006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ctrTitle"/>
          </p:nvPr>
        </p:nvSpPr>
        <p:spPr>
          <a:xfrm>
            <a:off x="914400" y="2130028"/>
            <a:ext cx="10363200" cy="147042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Searching for Forms in the Forms Manager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53737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Searching for Forms</a:t>
            </a:r>
          </a:p>
        </p:txBody>
      </p:sp>
      <p:sp>
        <p:nvSpPr>
          <p:cNvPr id="54275" name="Content Placeholder 2"/>
          <p:cNvSpPr>
            <a:spLocks noGrp="1"/>
          </p:cNvSpPr>
          <p:nvPr>
            <p:ph idx="1"/>
          </p:nvPr>
        </p:nvSpPr>
        <p:spPr>
          <a:xfrm>
            <a:off x="1066800" y="1600200"/>
            <a:ext cx="10287000" cy="4743450"/>
          </a:xfrm>
        </p:spPr>
        <p:txBody>
          <a:bodyPr>
            <a:normAutofit/>
          </a:bodyPr>
          <a:lstStyle/>
          <a:p>
            <a:r>
              <a:rPr lang="en-US" sz="2400" dirty="0"/>
              <a:t>The Citation number can be found on the General Search tab and the field is called Form Number</a:t>
            </a:r>
          </a:p>
          <a:p>
            <a:r>
              <a:rPr lang="en-US" sz="2400" dirty="0"/>
              <a:t>Under the Form tab you can search by person name, agency case number, and more</a:t>
            </a:r>
          </a:p>
          <a:p>
            <a:pPr lvl="1"/>
            <a:r>
              <a:rPr lang="en-US" sz="2000" dirty="0"/>
              <a:t>Use the % or the * symbol to search for partial case number or a key word in a narrative (example: 12-1234 could be searched by %1234 or by *1234)</a:t>
            </a:r>
          </a:p>
        </p:txBody>
      </p:sp>
      <p:sp>
        <p:nvSpPr>
          <p:cNvPr id="54276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CDC1FE9-F587-4DAD-92A4-5993CF6BB30E}" type="slidenum">
              <a:rPr lang="en-US" sz="9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68</a:t>
            </a:fld>
            <a:endParaRPr lang="en-US" sz="900">
              <a:solidFill>
                <a:srgbClr val="898989"/>
              </a:solidFill>
            </a:endParaRPr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D1C421C-6721-46AF-95EE-C9CA98E1E8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91"/>
          <a:stretch/>
        </p:blipFill>
        <p:spPr>
          <a:xfrm>
            <a:off x="1066800" y="3991654"/>
            <a:ext cx="3625420" cy="2301439"/>
          </a:xfrm>
          <a:prstGeom prst="rect">
            <a:avLst/>
          </a:prstGeom>
        </p:spPr>
      </p:pic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E0C2E6E-62D0-44EA-9A21-7D1FA0485E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849651"/>
            <a:ext cx="4689464" cy="2585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1390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ctrTitle"/>
          </p:nvPr>
        </p:nvSpPr>
        <p:spPr>
          <a:xfrm>
            <a:off x="914400" y="2130028"/>
            <a:ext cx="10363200" cy="1470422"/>
          </a:xfrm>
        </p:spPr>
        <p:txBody>
          <a:bodyPr/>
          <a:lstStyle/>
          <a:p>
            <a:r>
              <a:rPr lang="en-US" b="1" dirty="0"/>
              <a:t>Additional Tips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5004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Favorite Searches - </a:t>
            </a:r>
            <a:r>
              <a:rPr lang="en-US" b="1" dirty="0"/>
              <a:t>Supervisors</a:t>
            </a:r>
          </a:p>
        </p:txBody>
      </p:sp>
      <p:sp>
        <p:nvSpPr>
          <p:cNvPr id="57347" name="Content Placeholder 2"/>
          <p:cNvSpPr>
            <a:spLocks noGrp="1"/>
          </p:cNvSpPr>
          <p:nvPr>
            <p:ph idx="1"/>
          </p:nvPr>
        </p:nvSpPr>
        <p:spPr>
          <a:xfrm>
            <a:off x="248575" y="1589484"/>
            <a:ext cx="11665258" cy="4351338"/>
          </a:xfrm>
        </p:spPr>
        <p:txBody>
          <a:bodyPr>
            <a:normAutofit/>
          </a:bodyPr>
          <a:lstStyle/>
          <a:p>
            <a:r>
              <a:rPr lang="en-US" sz="1600" dirty="0"/>
              <a:t>Supervisors may have multiple custom searches</a:t>
            </a:r>
          </a:p>
          <a:p>
            <a:r>
              <a:rPr lang="en-US" sz="1600" dirty="0"/>
              <a:t>Supervisors may pick their squad members from the User ID field</a:t>
            </a:r>
          </a:p>
          <a:p>
            <a:r>
              <a:rPr lang="en-US" sz="1600" dirty="0"/>
              <a:t>Supervisors may have a search for Validated reports for status</a:t>
            </a:r>
          </a:p>
          <a:p>
            <a:r>
              <a:rPr lang="en-US" sz="1600" dirty="0"/>
              <a:t>Supervisors may also have a search for Open and Rejected for their squad to make sure officers are validating reports in a timely manner</a:t>
            </a:r>
          </a:p>
          <a:p>
            <a:r>
              <a:rPr lang="en-US" sz="1600" dirty="0"/>
              <a:t>If members of a squad change, supervisors may delete the favorite search and create a new one</a:t>
            </a:r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23A2C4F-790A-47FC-A8F3-B2679DB0AD8D}" type="slidenum">
              <a:rPr lang="en-US" smtClean="0">
                <a:solidFill>
                  <a:srgbClr val="898989"/>
                </a:solidFill>
                <a:latin typeface="Calibri" panose="020F0502020204030204" pitchFamily="34" charset="0"/>
              </a:rPr>
              <a:pPr/>
              <a:t>7</a:t>
            </a:fld>
            <a:endParaRPr 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EEAF010-A91D-4919-92F0-4A94F0F9652B}"/>
              </a:ext>
            </a:extLst>
          </p:cNvPr>
          <p:cNvSpPr/>
          <p:nvPr/>
        </p:nvSpPr>
        <p:spPr>
          <a:xfrm>
            <a:off x="102637" y="93306"/>
            <a:ext cx="11999167" cy="6671388"/>
          </a:xfrm>
          <a:prstGeom prst="rect">
            <a:avLst/>
          </a:prstGeom>
          <a:noFill/>
          <a:ln w="79375" cap="flat" cmpd="dbl">
            <a:solidFill>
              <a:srgbClr val="9C000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999167"/>
                      <a:gd name="connsiteY0" fmla="*/ 0 h 6671388"/>
                      <a:gd name="connsiteX1" fmla="*/ 11999167 w 11999167"/>
                      <a:gd name="connsiteY1" fmla="*/ 0 h 6671388"/>
                      <a:gd name="connsiteX2" fmla="*/ 11999167 w 11999167"/>
                      <a:gd name="connsiteY2" fmla="*/ 6671388 h 6671388"/>
                      <a:gd name="connsiteX3" fmla="*/ 0 w 11999167"/>
                      <a:gd name="connsiteY3" fmla="*/ 6671388 h 6671388"/>
                      <a:gd name="connsiteX4" fmla="*/ 0 w 11999167"/>
                      <a:gd name="connsiteY4" fmla="*/ 0 h 6671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99167" h="6671388" extrusionOk="0">
                        <a:moveTo>
                          <a:pt x="0" y="0"/>
                        </a:moveTo>
                        <a:cubicBezTo>
                          <a:pt x="2078125" y="118645"/>
                          <a:pt x="6571088" y="116012"/>
                          <a:pt x="11999167" y="0"/>
                        </a:cubicBezTo>
                        <a:cubicBezTo>
                          <a:pt x="11866285" y="1653002"/>
                          <a:pt x="12084118" y="4600353"/>
                          <a:pt x="11999167" y="6671388"/>
                        </a:cubicBezTo>
                        <a:cubicBezTo>
                          <a:pt x="6020333" y="6805988"/>
                          <a:pt x="4404297" y="6514192"/>
                          <a:pt x="0" y="6671388"/>
                        </a:cubicBezTo>
                        <a:cubicBezTo>
                          <a:pt x="-20187" y="3335928"/>
                          <a:pt x="-152480" y="20702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7E482BD-4B6D-452C-AD60-0A22CB640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793" y="3467302"/>
            <a:ext cx="9458414" cy="281946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EAA3CC3-5F35-4A6D-8E6B-40DEB1057C51}"/>
              </a:ext>
            </a:extLst>
          </p:cNvPr>
          <p:cNvSpPr/>
          <p:nvPr/>
        </p:nvSpPr>
        <p:spPr>
          <a:xfrm>
            <a:off x="523782" y="1954171"/>
            <a:ext cx="5459767" cy="2746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27F4068-B467-4F78-994D-73069FE048C0}"/>
              </a:ext>
            </a:extLst>
          </p:cNvPr>
          <p:cNvSpPr/>
          <p:nvPr/>
        </p:nvSpPr>
        <p:spPr>
          <a:xfrm>
            <a:off x="523781" y="2308357"/>
            <a:ext cx="11390052" cy="60669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1708E32F-28FC-428A-9483-D85E0D9979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793" y="3424082"/>
            <a:ext cx="9537452" cy="293226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F143566-355B-4D39-9E1E-E426F7E10E64}"/>
              </a:ext>
            </a:extLst>
          </p:cNvPr>
          <p:cNvSpPr/>
          <p:nvPr/>
        </p:nvSpPr>
        <p:spPr>
          <a:xfrm>
            <a:off x="523782" y="2994567"/>
            <a:ext cx="7963270" cy="28129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516FAA76-4DF0-44F2-BB5A-DCA273CDF4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792" y="3424081"/>
            <a:ext cx="9537451" cy="293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193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6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>
          <a:xfrm>
            <a:off x="838200" y="341798"/>
            <a:ext cx="10515600" cy="1325563"/>
          </a:xfrm>
        </p:spPr>
        <p:txBody>
          <a:bodyPr/>
          <a:lstStyle/>
          <a:p>
            <a:pPr algn="ctr" eaLnBrk="1" hangingPunct="1"/>
            <a:r>
              <a:rPr lang="en-US" b="1" dirty="0"/>
              <a:t>What Does Each Status?</a:t>
            </a:r>
          </a:p>
        </p:txBody>
      </p:sp>
      <p:sp>
        <p:nvSpPr>
          <p:cNvPr id="60419" name="Content Placeholder 2"/>
          <p:cNvSpPr>
            <a:spLocks noGrp="1"/>
          </p:cNvSpPr>
          <p:nvPr>
            <p:ph idx="1"/>
          </p:nvPr>
        </p:nvSpPr>
        <p:spPr>
          <a:xfrm>
            <a:off x="705238" y="1656183"/>
            <a:ext cx="10401300" cy="3545633"/>
          </a:xfrm>
        </p:spPr>
        <p:txBody>
          <a:bodyPr>
            <a:noAutofit/>
          </a:bodyPr>
          <a:lstStyle/>
          <a:p>
            <a:pPr lvl="1" eaLnBrk="1" hangingPunct="1"/>
            <a:r>
              <a:rPr lang="en-US" sz="2000" b="1" dirty="0"/>
              <a:t>Open</a:t>
            </a:r>
            <a:r>
              <a:rPr lang="en-US" sz="2000" dirty="0"/>
              <a:t> – The user is still working on the form</a:t>
            </a:r>
          </a:p>
          <a:p>
            <a:pPr lvl="1" eaLnBrk="1" hangingPunct="1"/>
            <a:endParaRPr lang="en-US" sz="2000" dirty="0"/>
          </a:p>
          <a:p>
            <a:pPr lvl="1" eaLnBrk="1" hangingPunct="1"/>
            <a:r>
              <a:rPr lang="en-US" sz="2000" b="1" dirty="0"/>
              <a:t>Validated</a:t>
            </a:r>
            <a:r>
              <a:rPr lang="en-US" sz="2000" dirty="0"/>
              <a:t> – The user is done working on the form and the form is ready to be “accepted” </a:t>
            </a:r>
          </a:p>
          <a:p>
            <a:pPr lvl="1" eaLnBrk="1" hangingPunct="1"/>
            <a:endParaRPr lang="en-US" sz="2000" b="1" dirty="0"/>
          </a:p>
          <a:p>
            <a:pPr lvl="1" eaLnBrk="1" hangingPunct="1"/>
            <a:r>
              <a:rPr lang="en-US" sz="2000" b="1" dirty="0"/>
              <a:t>Accepted</a:t>
            </a:r>
            <a:r>
              <a:rPr lang="en-US" sz="2000" dirty="0"/>
              <a:t> – The form has been approved and is ready to go to the State</a:t>
            </a:r>
          </a:p>
          <a:p>
            <a:pPr lvl="1" eaLnBrk="1" hangingPunct="1"/>
            <a:endParaRPr lang="en-US" sz="2000" dirty="0"/>
          </a:p>
          <a:p>
            <a:pPr lvl="1" eaLnBrk="1" hangingPunct="1"/>
            <a:r>
              <a:rPr lang="en-US" sz="2000" b="1" dirty="0"/>
              <a:t>Rejected </a:t>
            </a:r>
            <a:r>
              <a:rPr lang="en-US" sz="2000" dirty="0"/>
              <a:t>– The form was rejected and needs to be evaluated for errors</a:t>
            </a:r>
          </a:p>
          <a:p>
            <a:pPr marL="457200" lvl="1" indent="0" eaLnBrk="1" hangingPunct="1">
              <a:buNone/>
            </a:pPr>
            <a:r>
              <a:rPr lang="en-US" sz="2000" dirty="0"/>
              <a:t>       The user should receive an explanation email with the errors from the rejector </a:t>
            </a:r>
          </a:p>
          <a:p>
            <a:pPr lvl="1" eaLnBrk="1" hangingPunct="1"/>
            <a:endParaRPr lang="en-US" sz="2000" b="1" dirty="0"/>
          </a:p>
          <a:p>
            <a:pPr lvl="1" eaLnBrk="1" hangingPunct="1"/>
            <a:r>
              <a:rPr lang="en-US" sz="2000" b="1" dirty="0"/>
              <a:t>Submitted</a:t>
            </a:r>
            <a:r>
              <a:rPr lang="en-US" sz="2000" dirty="0"/>
              <a:t> – The form has been submitted electronically to the clerk’s office</a:t>
            </a:r>
          </a:p>
          <a:p>
            <a:pPr marL="914400" lvl="2" indent="0" eaLnBrk="1" hangingPunct="1">
              <a:buNone/>
            </a:pPr>
            <a:r>
              <a:rPr lang="en-US" dirty="0"/>
              <a:t>Submitted reports are “locked” to prevent further editing.</a:t>
            </a:r>
          </a:p>
          <a:p>
            <a:pPr lvl="2" eaLnBrk="1" hangingPunct="1"/>
            <a:endParaRPr lang="en-US" dirty="0"/>
          </a:p>
          <a:p>
            <a:pPr lvl="2" eaLnBrk="1" hangingPunct="1"/>
            <a:endParaRPr lang="en-US" dirty="0"/>
          </a:p>
        </p:txBody>
      </p:sp>
      <p:sp>
        <p:nvSpPr>
          <p:cNvPr id="60420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A919709-A23C-4698-91E6-9E4289D8752D}" type="slidenum">
              <a:rPr lang="en-US" sz="9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70</a:t>
            </a:fld>
            <a:endParaRPr lang="en-US" sz="9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16310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Moving Forms Through the Process</a:t>
            </a:r>
          </a:p>
        </p:txBody>
      </p:sp>
      <p:sp>
        <p:nvSpPr>
          <p:cNvPr id="6246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Under no exceptions, the following buttons must be pushed:</a:t>
            </a:r>
          </a:p>
          <a:p>
            <a:pPr lvl="1"/>
            <a:endParaRPr lang="en-US" sz="2800" dirty="0"/>
          </a:p>
          <a:p>
            <a:pPr lvl="1"/>
            <a:r>
              <a:rPr lang="en-US" sz="2800" dirty="0"/>
              <a:t>Officers MUST press the validate button when they are done</a:t>
            </a:r>
          </a:p>
          <a:p>
            <a:pPr lvl="1"/>
            <a:endParaRPr lang="en-US" sz="2800" dirty="0"/>
          </a:p>
          <a:p>
            <a:pPr lvl="1"/>
            <a:r>
              <a:rPr lang="en-US" sz="2800" dirty="0"/>
              <a:t>Supervisors MUST press the Accept button when they are done</a:t>
            </a:r>
          </a:p>
          <a:p>
            <a:pPr lvl="1"/>
            <a:endParaRPr lang="en-US" sz="2800" dirty="0"/>
          </a:p>
          <a:p>
            <a:pPr lvl="1"/>
            <a:r>
              <a:rPr lang="en-US" sz="2800" dirty="0"/>
              <a:t>The server MUST be set up properly to automatically submit accepted forms to the state</a:t>
            </a:r>
          </a:p>
          <a:p>
            <a:pPr lvl="2"/>
            <a:r>
              <a:rPr lang="en-US" sz="2800" dirty="0"/>
              <a:t>If a citation is in accepted status for more than 24 hours, there is an issue with the server and IT MUST tell </a:t>
            </a:r>
            <a:r>
              <a:rPr lang="en-US" sz="2800" dirty="0" err="1"/>
              <a:t>TraCS</a:t>
            </a:r>
            <a:r>
              <a:rPr lang="en-US" sz="2800" dirty="0"/>
              <a:t> they require assistance</a:t>
            </a:r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730ED11-DA8A-4D2B-A3BF-D30A596F9399}" type="slidenum">
              <a:rPr lang="en-US" smtClean="0">
                <a:solidFill>
                  <a:srgbClr val="898989"/>
                </a:solidFill>
                <a:latin typeface="Calibri" panose="020F0502020204030204" pitchFamily="34" charset="0"/>
              </a:rPr>
              <a:pPr/>
              <a:t>71</a:t>
            </a:fld>
            <a:endParaRPr 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6873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94698" y="1984443"/>
            <a:ext cx="4645250" cy="2889114"/>
          </a:xfrm>
        </p:spPr>
        <p:txBody>
          <a:bodyPr anchor="b">
            <a:normAutofit/>
          </a:bodyPr>
          <a:lstStyle/>
          <a:p>
            <a:pPr algn="l"/>
            <a:r>
              <a:rPr lang="en-US" dirty="0"/>
              <a:t>Create a Signature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person in a suit holding a book&#10;&#10;Description automatically generated with low confidence">
            <a:extLst>
              <a:ext uri="{FF2B5EF4-FFF2-40B4-BE49-F238E27FC236}">
                <a16:creationId xmlns:a16="http://schemas.microsoft.com/office/drawing/2014/main" id="{52308AE2-8BE4-4C92-BA36-9D43599EE2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448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899652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How to Add a Signature Using a Mouse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2862" y="1553591"/>
            <a:ext cx="10980938" cy="5033639"/>
          </a:xfrm>
        </p:spPr>
        <p:txBody>
          <a:bodyPr/>
          <a:lstStyle/>
          <a:p>
            <a:r>
              <a:rPr lang="en-US" dirty="0"/>
              <a:t>From the top left toolbar: select Tools/User Preferences/Edit Signature</a:t>
            </a:r>
          </a:p>
          <a:p>
            <a:r>
              <a:rPr lang="en-US" dirty="0"/>
              <a:t>Select Ink and press Sign</a:t>
            </a:r>
          </a:p>
          <a:p>
            <a:r>
              <a:rPr lang="en-US" dirty="0"/>
              <a:t>Use the Mouse and select Accept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09878A-D2CD-48CF-A63B-2B7B27BF4397}"/>
              </a:ext>
            </a:extLst>
          </p:cNvPr>
          <p:cNvSpPr/>
          <p:nvPr/>
        </p:nvSpPr>
        <p:spPr>
          <a:xfrm>
            <a:off x="102637" y="93306"/>
            <a:ext cx="11999167" cy="6671388"/>
          </a:xfrm>
          <a:prstGeom prst="rect">
            <a:avLst/>
          </a:prstGeom>
          <a:noFill/>
          <a:ln w="79375" cap="flat" cmpd="dbl">
            <a:solidFill>
              <a:srgbClr val="9C000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999167"/>
                      <a:gd name="connsiteY0" fmla="*/ 0 h 6671388"/>
                      <a:gd name="connsiteX1" fmla="*/ 11999167 w 11999167"/>
                      <a:gd name="connsiteY1" fmla="*/ 0 h 6671388"/>
                      <a:gd name="connsiteX2" fmla="*/ 11999167 w 11999167"/>
                      <a:gd name="connsiteY2" fmla="*/ 6671388 h 6671388"/>
                      <a:gd name="connsiteX3" fmla="*/ 0 w 11999167"/>
                      <a:gd name="connsiteY3" fmla="*/ 6671388 h 6671388"/>
                      <a:gd name="connsiteX4" fmla="*/ 0 w 11999167"/>
                      <a:gd name="connsiteY4" fmla="*/ 0 h 6671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99167" h="6671388" extrusionOk="0">
                        <a:moveTo>
                          <a:pt x="0" y="0"/>
                        </a:moveTo>
                        <a:cubicBezTo>
                          <a:pt x="2078125" y="118645"/>
                          <a:pt x="6571088" y="116012"/>
                          <a:pt x="11999167" y="0"/>
                        </a:cubicBezTo>
                        <a:cubicBezTo>
                          <a:pt x="11866285" y="1653002"/>
                          <a:pt x="12084118" y="4600353"/>
                          <a:pt x="11999167" y="6671388"/>
                        </a:cubicBezTo>
                        <a:cubicBezTo>
                          <a:pt x="6020333" y="6805988"/>
                          <a:pt x="4404297" y="6514192"/>
                          <a:pt x="0" y="6671388"/>
                        </a:cubicBezTo>
                        <a:cubicBezTo>
                          <a:pt x="-20187" y="3335928"/>
                          <a:pt x="-152480" y="20702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8" name="Picture 7" descr="Graphical user interface, text, application, Word, email&#10;&#10;Description automatically generated">
            <a:extLst>
              <a:ext uri="{FF2B5EF4-FFF2-40B4-BE49-F238E27FC236}">
                <a16:creationId xmlns:a16="http://schemas.microsoft.com/office/drawing/2014/main" id="{B5542998-D786-4633-8D1D-A6DE89FAF6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62" y="3150973"/>
            <a:ext cx="5825702" cy="2977173"/>
          </a:xfrm>
          <a:prstGeom prst="rect">
            <a:avLst/>
          </a:prstGeom>
        </p:spPr>
      </p:pic>
      <p:pic>
        <p:nvPicPr>
          <p:cNvPr id="10" name="Picture 9" descr="Graphical user interface&#10;&#10;Description automatically generated">
            <a:extLst>
              <a:ext uri="{FF2B5EF4-FFF2-40B4-BE49-F238E27FC236}">
                <a16:creationId xmlns:a16="http://schemas.microsoft.com/office/drawing/2014/main" id="{50344D7B-FF00-44A5-A21D-24A20A2487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045" y="2411776"/>
            <a:ext cx="5632596" cy="426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2870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23423</TotalTime>
  <Words>2582</Words>
  <Application>Microsoft Office PowerPoint</Application>
  <PresentationFormat>Widescreen</PresentationFormat>
  <Paragraphs>260</Paragraphs>
  <Slides>71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5" baseType="lpstr">
      <vt:lpstr>Arial</vt:lpstr>
      <vt:lpstr>Calibri</vt:lpstr>
      <vt:lpstr>Calibri Light</vt:lpstr>
      <vt:lpstr>Office Theme</vt:lpstr>
      <vt:lpstr>PowerPoint Presentation</vt:lpstr>
      <vt:lpstr>First Time Users</vt:lpstr>
      <vt:lpstr>Initial Setup</vt:lpstr>
      <vt:lpstr>Default Search</vt:lpstr>
      <vt:lpstr>Favorite Searches – Officers</vt:lpstr>
      <vt:lpstr>Favorite Searches - Officers</vt:lpstr>
      <vt:lpstr>Favorite Searches - Supervisors</vt:lpstr>
      <vt:lpstr>Create a Signature</vt:lpstr>
      <vt:lpstr>How to Add a Signature Using a Mouse</vt:lpstr>
      <vt:lpstr>Night Mode</vt:lpstr>
      <vt:lpstr>Importing  Tags/DLs into TraCS</vt:lpstr>
      <vt:lpstr>Importing: Using FCIC</vt:lpstr>
      <vt:lpstr>Importing: Using ELVIS</vt:lpstr>
      <vt:lpstr>Starting a UTC</vt:lpstr>
      <vt:lpstr>Opening a UTC Form</vt:lpstr>
      <vt:lpstr>Starting a Case</vt:lpstr>
      <vt:lpstr>Managing the Page View</vt:lpstr>
      <vt:lpstr>Zooming the form </vt:lpstr>
      <vt:lpstr>Navigation Panel</vt:lpstr>
      <vt:lpstr>Mobile View (Tablets/Cellular)</vt:lpstr>
      <vt:lpstr>Mobile View (Tablets) Continued</vt:lpstr>
      <vt:lpstr>Entering information into the form</vt:lpstr>
      <vt:lpstr>Navigating through the form</vt:lpstr>
      <vt:lpstr>Entering Data into the Form</vt:lpstr>
      <vt:lpstr>DHSMV’s Online UTC Manual</vt:lpstr>
      <vt:lpstr>The First Time Only</vt:lpstr>
      <vt:lpstr>FCIC Importing</vt:lpstr>
      <vt:lpstr>Troubleshooting FCIC Importing</vt:lpstr>
      <vt:lpstr>FCIC Importing</vt:lpstr>
      <vt:lpstr>FCIC Importing</vt:lpstr>
      <vt:lpstr>Importing Roadway Information</vt:lpstr>
      <vt:lpstr>Importing Roadway Information</vt:lpstr>
      <vt:lpstr>Importing Roadway Information</vt:lpstr>
      <vt:lpstr>Importing Roadway Information</vt:lpstr>
      <vt:lpstr>Manually Entering Roadway Information</vt:lpstr>
      <vt:lpstr>Creating favorite locations</vt:lpstr>
      <vt:lpstr>Using favorite locations</vt:lpstr>
      <vt:lpstr>Finding Florida State Statutes</vt:lpstr>
      <vt:lpstr>Using the violation search tool</vt:lpstr>
      <vt:lpstr>Speed Measurement Device</vt:lpstr>
      <vt:lpstr>Other Comments</vt:lpstr>
      <vt:lpstr>Entering court information</vt:lpstr>
      <vt:lpstr>Subsequent UTCs for same violator</vt:lpstr>
      <vt:lpstr>Copy data to a different form</vt:lpstr>
      <vt:lpstr>Adding additional witnesses</vt:lpstr>
      <vt:lpstr>Court Information Sheet</vt:lpstr>
      <vt:lpstr>Court Information Sheet</vt:lpstr>
      <vt:lpstr>Court Information Sheet</vt:lpstr>
      <vt:lpstr>Electronic Submission to  Clerk of Court</vt:lpstr>
      <vt:lpstr>Validation</vt:lpstr>
      <vt:lpstr>Accept the Citation Form</vt:lpstr>
      <vt:lpstr>Automated Submission to Clerk of Court</vt:lpstr>
      <vt:lpstr>Edit Forms After Closing</vt:lpstr>
      <vt:lpstr>Printing</vt:lpstr>
      <vt:lpstr>Auto-Print Features</vt:lpstr>
      <vt:lpstr>Auto-Print Features</vt:lpstr>
      <vt:lpstr>Print a UTC</vt:lpstr>
      <vt:lpstr>Printer settings</vt:lpstr>
      <vt:lpstr>Printers</vt:lpstr>
      <vt:lpstr>Voiding Citations</vt:lpstr>
      <vt:lpstr>Voiding Citations</vt:lpstr>
      <vt:lpstr>Voiding Citations</vt:lpstr>
      <vt:lpstr>Voiding Citations - Supervisors</vt:lpstr>
      <vt:lpstr>Voiding Citations - Records</vt:lpstr>
      <vt:lpstr>Voiding Citations - Records</vt:lpstr>
      <vt:lpstr>Un-Voiding Citations</vt:lpstr>
      <vt:lpstr>Searching for Forms in the Forms Manager</vt:lpstr>
      <vt:lpstr>Searching for Forms</vt:lpstr>
      <vt:lpstr>Additional Tips</vt:lpstr>
      <vt:lpstr>What Does Each Status?</vt:lpstr>
      <vt:lpstr>Moving Forms Through the Process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Amy Cochran</dc:creator>
  <cp:lastModifiedBy>erickd@tracsflorida.org</cp:lastModifiedBy>
  <cp:revision>50</cp:revision>
  <dcterms:created xsi:type="dcterms:W3CDTF">2013-05-23T16:33:54Z</dcterms:created>
  <dcterms:modified xsi:type="dcterms:W3CDTF">2021-10-12T16:06:11Z</dcterms:modified>
</cp:coreProperties>
</file>